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4"/>
    <p:sldMasterId id="2147483660" r:id="rId5"/>
  </p:sldMasterIdLst>
  <p:notesMasterIdLst>
    <p:notesMasterId r:id="rId12"/>
  </p:notesMasterIdLst>
  <p:handoutMasterIdLst>
    <p:handoutMasterId r:id="rId13"/>
  </p:handoutMasterIdLst>
  <p:sldIdLst>
    <p:sldId id="2144446308" r:id="rId6"/>
    <p:sldId id="2147477603" r:id="rId7"/>
    <p:sldId id="2144446343" r:id="rId8"/>
    <p:sldId id="2147477605" r:id="rId9"/>
    <p:sldId id="2144446322" r:id="rId10"/>
    <p:sldId id="2144446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FDC307-6F21-3107-4F1F-A52ECC681C89}" name="Emmy Schoenbauer" initials="ES" userId="S::emmy.schoenbauer@ipsos.com::910876db-2b64-475e-9c3f-723ac0c48142" providerId="AD"/>
  <p188:author id="{180D560E-0733-EA1D-DD78-10A7F588D3E6}" name="Jen Thomas" initials="JT" userId="S::jen.thomas@ipsos.com::886d870c-b38f-4594-ae95-f25663a80404" providerId="AD"/>
  <p188:author id="{4E7CD272-7C03-FD1A-FE6B-3B21E6AD5349}" name="Yana Beranek" initials="YB" userId="S::Yana.Beranek@ipsos.com::7ec3ae93-e427-4a79-9007-5aacb8ababa0" providerId="AD"/>
  <p188:author id="{EB7EB0CD-DF84-DF54-E1C8-9E2528FEDB72}" name="Amanda Withall" initials="AW" userId="S::amanda.withall@ipsos.com::c5f4135b-79f4-49c6-a9b7-5b486d0540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57" autoAdjust="0"/>
  </p:normalViewPr>
  <p:slideViewPr>
    <p:cSldViewPr snapToGrid="0">
      <p:cViewPr varScale="1">
        <p:scale>
          <a:sx n="60" d="100"/>
          <a:sy n="60" d="100"/>
        </p:scale>
        <p:origin x="108" y="118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Turilli" userId="63d84d45-c3eb-4222-b8fd-0b6d04186004" providerId="ADAL" clId="{9B962C2D-F04B-4108-AF80-D3F3FC3B076B}"/>
    <pc:docChg chg="modSld">
      <pc:chgData name="Andrea Turilli" userId="63d84d45-c3eb-4222-b8fd-0b6d04186004" providerId="ADAL" clId="{9B962C2D-F04B-4108-AF80-D3F3FC3B076B}" dt="2026-04-08T15:17:16.098" v="0" actId="1076"/>
      <pc:docMkLst>
        <pc:docMk/>
      </pc:docMkLst>
      <pc:sldChg chg="modSp mod">
        <pc:chgData name="Andrea Turilli" userId="63d84d45-c3eb-4222-b8fd-0b6d04186004" providerId="ADAL" clId="{9B962C2D-F04B-4108-AF80-D3F3FC3B076B}" dt="2026-04-08T15:17:16.098" v="0" actId="1076"/>
        <pc:sldMkLst>
          <pc:docMk/>
          <pc:sldMk cId="4153288068" sldId="2144446280"/>
        </pc:sldMkLst>
        <pc:spChg chg="mod">
          <ac:chgData name="Andrea Turilli" userId="63d84d45-c3eb-4222-b8fd-0b6d04186004" providerId="ADAL" clId="{9B962C2D-F04B-4108-AF80-D3F3FC3B076B}" dt="2026-04-08T15:17:16.098" v="0" actId="1076"/>
          <ac:spMkLst>
            <pc:docMk/>
            <pc:sldMk cId="4153288068" sldId="2144446280"/>
            <ac:spMk id="3" creationId="{782C7F1D-FAE5-2571-7371-F778BBAA181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8A8AE-BACE-8442-BC82-31CA011E4D4B}" type="doc">
      <dgm:prSet loTypeId="urn:microsoft.com/office/officeart/2005/8/layout/radial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590AAF-3772-6240-B870-9420998AA3B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it-IT" sz="1100" b="1" dirty="0">
              <a:latin typeface="DM Sans" pitchFamily="2" charset="0"/>
            </a:rPr>
            <a:t>IMPATTO DESIDERATO</a:t>
          </a:r>
          <a:endParaRPr lang="it-IT" sz="1100" b="1" dirty="0">
            <a:latin typeface="DM Sans"/>
          </a:endParaRPr>
        </a:p>
        <a:p>
          <a:pPr>
            <a:lnSpc>
              <a:spcPct val="100000"/>
            </a:lnSpc>
            <a:buClrTx/>
            <a:buSzTx/>
            <a:buFontTx/>
            <a:buNone/>
          </a:pPr>
          <a:r>
            <a:rPr lang="it-IT" sz="1100" b="0" dirty="0">
              <a:latin typeface="DM Sans"/>
            </a:rPr>
            <a:t>Che ogni persona si riconosca nella nuova Ipsos-Doxa, contribuendo attivamente alla sua costruzione generando fiducia e senso di appartenenza</a:t>
          </a:r>
          <a:endParaRPr lang="en-US" sz="1100" b="1" i="0" spc="150" baseline="0" dirty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6F08ADE8-863C-2943-9AE2-DA126FE7DA52}" type="parTrans" cxnId="{26336B70-9DF2-264F-B249-2FF83D3ED57B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100" b="1" i="0" spc="150" baseline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61606A4A-69D9-8D49-8D3E-EF8877969A2D}" type="sibTrans" cxnId="{26336B70-9DF2-264F-B249-2FF83D3ED57B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100" b="1" i="0" spc="150" baseline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372979DF-D8EC-F345-8CB6-4296C272836B}">
      <dgm:prSet phldrT="[Text]" custT="1"/>
      <dgm:spPr/>
      <dgm:t>
        <a:bodyPr/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DM Sans"/>
              <a:ea typeface="+mn-ea"/>
              <a:cs typeface="+mn-cs"/>
            </a:rPr>
            <a:t>Ingaggiare il primo livello come </a:t>
          </a:r>
          <a:r>
            <a:rPr lang="it-IT" sz="1100" b="0" kern="1200" dirty="0">
              <a:latin typeface="DM Sans"/>
              <a:ea typeface="+mn-ea"/>
              <a:cs typeface="+mn-cs"/>
            </a:rPr>
            <a:t>"</a:t>
          </a:r>
          <a:r>
            <a:rPr lang="it-IT" sz="1100" b="1" kern="1200" dirty="0" err="1">
              <a:latin typeface="DM Sans"/>
              <a:ea typeface="+mn-ea"/>
              <a:cs typeface="+mn-cs"/>
            </a:rPr>
            <a:t>Transition</a:t>
          </a:r>
          <a:r>
            <a:rPr lang="it-IT" sz="1100" b="1" kern="1200" dirty="0">
              <a:latin typeface="DM Sans"/>
              <a:ea typeface="+mn-ea"/>
              <a:cs typeface="+mn-cs"/>
            </a:rPr>
            <a:t> Leadership Team"</a:t>
          </a:r>
          <a:endParaRPr lang="en-US" sz="1100" b="1" kern="1200" dirty="0">
            <a:latin typeface="DM Sans"/>
            <a:ea typeface="+mn-ea"/>
            <a:cs typeface="+mn-cs"/>
          </a:endParaRPr>
        </a:p>
      </dgm:t>
    </dgm:pt>
    <dgm:pt modelId="{3A3DBCC4-14C0-9747-A81F-1A0ABD517F56}" type="sibTrans" cxnId="{DCC084CC-0C14-A04D-8CA8-05A03A382D04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100" b="1" i="0" spc="150" baseline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EB63A7B5-C498-E741-932F-AA9B33939BB6}" type="parTrans" cxnId="{DCC084CC-0C14-A04D-8CA8-05A03A382D04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100" b="1" i="0" spc="150" baseline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9875755C-B773-4748-95C9-3D5808F79E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100" b="0" dirty="0">
              <a:latin typeface="DM Sans" pitchFamily="2" charset="0"/>
            </a:rPr>
            <a:t>Coinvolgere il </a:t>
          </a:r>
          <a:r>
            <a:rPr lang="it-IT" sz="1100" b="1" dirty="0">
              <a:latin typeface="DM Sans" pitchFamily="2" charset="0"/>
            </a:rPr>
            <a:t>Management</a:t>
          </a:r>
          <a:r>
            <a:rPr lang="it-IT" sz="1100" b="0" dirty="0">
              <a:latin typeface="DM Sans" pitchFamily="2" charset="0"/>
            </a:rPr>
            <a:t> </a:t>
          </a:r>
          <a:r>
            <a:rPr lang="it-IT" sz="1100" b="1" dirty="0">
              <a:latin typeface="DM Sans" pitchFamily="2" charset="0"/>
            </a:rPr>
            <a:t>Allargato</a:t>
          </a:r>
          <a:r>
            <a:rPr lang="it-IT" sz="1100" b="0" dirty="0">
              <a:latin typeface="DM Sans" pitchFamily="2" charset="0"/>
            </a:rPr>
            <a:t> </a:t>
          </a:r>
          <a:r>
            <a:rPr lang="it-IT" sz="1100" dirty="0">
              <a:latin typeface="DM Sans" pitchFamily="2" charset="0"/>
            </a:rPr>
            <a:t>per costruire alleanze e visione operativa</a:t>
          </a:r>
          <a:endParaRPr lang="en-US" sz="1100" spc="150" baseline="0" dirty="0">
            <a:solidFill>
              <a:schemeClr val="tx2"/>
            </a:solidFill>
          </a:endParaRPr>
        </a:p>
      </dgm:t>
    </dgm:pt>
    <dgm:pt modelId="{F88315DF-CA82-D64A-84A8-B857C94853E9}" type="parTrans" cxnId="{725BCEB3-0030-B24E-AC34-5F0925931416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100" spc="150" baseline="0">
            <a:solidFill>
              <a:schemeClr val="tx2"/>
            </a:solidFill>
          </a:endParaRPr>
        </a:p>
      </dgm:t>
    </dgm:pt>
    <dgm:pt modelId="{265EC678-2DAD-8A4B-AE61-4B68CDDC6609}" type="sibTrans" cxnId="{725BCEB3-0030-B24E-AC34-5F0925931416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100" spc="150" baseline="0">
            <a:solidFill>
              <a:schemeClr val="tx2"/>
            </a:solidFill>
          </a:endParaRPr>
        </a:p>
      </dgm:t>
    </dgm:pt>
    <dgm:pt modelId="{B80E42A7-C957-124B-B1F6-02C9665B15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100">
              <a:latin typeface="DM Sans" pitchFamily="2" charset="0"/>
            </a:rPr>
            <a:t>Attivare coinvolgimento diffuso in </a:t>
          </a:r>
          <a:r>
            <a:rPr lang="it-IT" sz="1100" b="1">
              <a:latin typeface="DM Sans" pitchFamily="2" charset="0"/>
            </a:rPr>
            <a:t>tutta la popolazione </a:t>
          </a:r>
          <a:endParaRPr lang="en-US" sz="1100">
            <a:solidFill>
              <a:schemeClr val="tx2"/>
            </a:solidFill>
          </a:endParaRPr>
        </a:p>
      </dgm:t>
    </dgm:pt>
    <dgm:pt modelId="{9AEC0A3F-1435-5249-96BA-F2BFA784954F}" type="parTrans" cxnId="{B724F845-6712-FB43-91D7-137B97548677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100">
            <a:solidFill>
              <a:schemeClr val="tx2"/>
            </a:solidFill>
          </a:endParaRPr>
        </a:p>
      </dgm:t>
    </dgm:pt>
    <dgm:pt modelId="{BBEC3C2D-E099-704B-B62D-9B1E61F9162A}" type="sibTrans" cxnId="{B724F845-6712-FB43-91D7-137B97548677}">
      <dgm:prSet/>
      <dgm:spPr/>
      <dgm:t>
        <a:bodyPr/>
        <a:lstStyle/>
        <a:p>
          <a:pPr>
            <a:lnSpc>
              <a:spcPct val="100000"/>
            </a:lnSpc>
          </a:pPr>
          <a:endParaRPr lang="en-US" sz="1100">
            <a:solidFill>
              <a:schemeClr val="tx2"/>
            </a:solidFill>
          </a:endParaRPr>
        </a:p>
      </dgm:t>
    </dgm:pt>
    <dgm:pt modelId="{3632B856-07C5-4005-8E4A-BD2EF25408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100" b="1" dirty="0">
              <a:latin typeface="DM Sans" pitchFamily="2" charset="0"/>
            </a:rPr>
            <a:t>Comunicare</a:t>
          </a:r>
          <a:r>
            <a:rPr lang="it-IT" sz="1100" b="0" dirty="0">
              <a:latin typeface="DM Sans" pitchFamily="2" charset="0"/>
            </a:rPr>
            <a:t> </a:t>
          </a:r>
          <a:r>
            <a:rPr lang="it-IT" sz="1100" dirty="0">
              <a:latin typeface="DM Sans" pitchFamily="2" charset="0"/>
            </a:rPr>
            <a:t>per dare visibilità e ritmo al processo</a:t>
          </a:r>
          <a:endParaRPr lang="en-US" sz="1100" dirty="0">
            <a:solidFill>
              <a:schemeClr val="tx2"/>
            </a:solidFill>
          </a:endParaRPr>
        </a:p>
      </dgm:t>
    </dgm:pt>
    <dgm:pt modelId="{F1703F3A-E9B3-4149-BB5C-097E2908DE95}" type="parTrans" cxnId="{5EF82AD0-343E-477E-B24B-67840DDBDCC3}">
      <dgm:prSet/>
      <dgm:spPr/>
      <dgm:t>
        <a:bodyPr/>
        <a:lstStyle/>
        <a:p>
          <a:endParaRPr lang="it-IT" sz="1100"/>
        </a:p>
      </dgm:t>
    </dgm:pt>
    <dgm:pt modelId="{9C4060B0-8BB3-4B61-8CA1-B505DC85383B}" type="sibTrans" cxnId="{5EF82AD0-343E-477E-B24B-67840DDBDCC3}">
      <dgm:prSet/>
      <dgm:spPr/>
      <dgm:t>
        <a:bodyPr/>
        <a:lstStyle/>
        <a:p>
          <a:endParaRPr lang="it-IT" sz="1100"/>
        </a:p>
      </dgm:t>
    </dgm:pt>
    <dgm:pt modelId="{721089E8-5D5A-4765-87C1-2221FFC260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100" dirty="0">
              <a:latin typeface="DM Sans" pitchFamily="2" charset="0"/>
            </a:rPr>
            <a:t>Favorire </a:t>
          </a:r>
          <a:r>
            <a:rPr lang="it-IT" sz="1100" b="1" dirty="0">
              <a:latin typeface="DM Sans" pitchFamily="2" charset="0"/>
            </a:rPr>
            <a:t>l’avvio concreto del cambiamento </a:t>
          </a:r>
          <a:r>
            <a:rPr lang="it-IT" sz="1100" dirty="0">
              <a:latin typeface="DM Sans" pitchFamily="2" charset="0"/>
            </a:rPr>
            <a:t>nei nuovi Team di lavoro</a:t>
          </a:r>
          <a:endParaRPr lang="en-US" sz="1100" dirty="0">
            <a:solidFill>
              <a:schemeClr val="tx2"/>
            </a:solidFill>
          </a:endParaRPr>
        </a:p>
      </dgm:t>
    </dgm:pt>
    <dgm:pt modelId="{6E078CC3-6344-4263-8243-26C83D205EC9}" type="parTrans" cxnId="{17445BD0-CB17-4995-BC17-1893E2D90ECB}">
      <dgm:prSet/>
      <dgm:spPr/>
      <dgm:t>
        <a:bodyPr/>
        <a:lstStyle/>
        <a:p>
          <a:endParaRPr lang="it-IT" sz="1100"/>
        </a:p>
      </dgm:t>
    </dgm:pt>
    <dgm:pt modelId="{D5671F16-30A7-4144-BBBC-0F14DE6E79AF}" type="sibTrans" cxnId="{17445BD0-CB17-4995-BC17-1893E2D90ECB}">
      <dgm:prSet/>
      <dgm:spPr/>
      <dgm:t>
        <a:bodyPr/>
        <a:lstStyle/>
        <a:p>
          <a:endParaRPr lang="it-IT" sz="1100"/>
        </a:p>
      </dgm:t>
    </dgm:pt>
    <dgm:pt modelId="{98DA8B2A-F5FD-47AC-BF62-315BDD664BF7}">
      <dgm:prSet phldr="0" custT="1"/>
      <dgm:spPr/>
      <dgm:t>
        <a:bodyPr/>
        <a:lstStyle/>
        <a:p>
          <a:pPr rtl="0">
            <a:lnSpc>
              <a:spcPct val="100000"/>
            </a:lnSpc>
          </a:pPr>
          <a:r>
            <a:rPr lang="it-IT" sz="1100">
              <a:latin typeface="DM Sans"/>
            </a:rPr>
            <a:t>Disegnare la nuova </a:t>
          </a:r>
          <a:r>
            <a:rPr lang="it-IT" sz="1100" b="1">
              <a:latin typeface="DM Sans"/>
            </a:rPr>
            <a:t>Struttura</a:t>
          </a:r>
          <a:r>
            <a:rPr lang="it-IT" sz="1100">
              <a:latin typeface="DM Sans"/>
            </a:rPr>
            <a:t> e la </a:t>
          </a:r>
          <a:r>
            <a:rPr lang="it-IT" sz="1100" b="1">
              <a:latin typeface="DM Sans"/>
            </a:rPr>
            <a:t>Governance</a:t>
          </a:r>
        </a:p>
      </dgm:t>
    </dgm:pt>
    <dgm:pt modelId="{BAF3B665-45E7-48EA-8FA8-55217E59ADC1}" type="parTrans" cxnId="{E6A19483-6D48-4B96-9E4C-0C074163CFA5}">
      <dgm:prSet/>
      <dgm:spPr/>
      <dgm:t>
        <a:bodyPr/>
        <a:lstStyle/>
        <a:p>
          <a:endParaRPr lang="it-IT" sz="1100"/>
        </a:p>
      </dgm:t>
    </dgm:pt>
    <dgm:pt modelId="{DA4C769A-38AC-479E-9463-36537E23A0AF}" type="sibTrans" cxnId="{E6A19483-6D48-4B96-9E4C-0C074163CFA5}">
      <dgm:prSet/>
      <dgm:spPr/>
      <dgm:t>
        <a:bodyPr/>
        <a:lstStyle/>
        <a:p>
          <a:endParaRPr lang="it-IT" sz="1100"/>
        </a:p>
      </dgm:t>
    </dgm:pt>
    <dgm:pt modelId="{C0B75D1A-2A80-4638-88E1-517592F9AFFF}">
      <dgm:prSet/>
      <dgm:spPr/>
      <dgm:t>
        <a:bodyPr/>
        <a:lstStyle/>
        <a:p>
          <a:r>
            <a:rPr lang="it-IT" b="1" dirty="0">
              <a:latin typeface="DM Sans" pitchFamily="2" charset="0"/>
            </a:rPr>
            <a:t>Costituire un team </a:t>
          </a:r>
          <a:r>
            <a:rPr lang="it-IT" dirty="0">
              <a:latin typeface="DM Sans" pitchFamily="2" charset="0"/>
            </a:rPr>
            <a:t>che presidi lo sviluppo, i tempi, il senso e la coerenza durante il percorso</a:t>
          </a:r>
          <a:endParaRPr lang="en-US" b="1" i="0" spc="150" baseline="0" dirty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C3DF09AA-C3BB-4A85-8241-D9040242111F}" type="parTrans" cxnId="{CE1DE8EA-B8BE-46B3-BE29-008BF79CCC05}">
      <dgm:prSet/>
      <dgm:spPr/>
      <dgm:t>
        <a:bodyPr/>
        <a:lstStyle/>
        <a:p>
          <a:endParaRPr lang="it-IT"/>
        </a:p>
      </dgm:t>
    </dgm:pt>
    <dgm:pt modelId="{A0A39A88-2B65-471D-87C0-3D7F413A2B17}" type="sibTrans" cxnId="{CE1DE8EA-B8BE-46B3-BE29-008BF79CCC05}">
      <dgm:prSet/>
      <dgm:spPr/>
      <dgm:t>
        <a:bodyPr/>
        <a:lstStyle/>
        <a:p>
          <a:endParaRPr lang="it-IT"/>
        </a:p>
      </dgm:t>
    </dgm:pt>
    <dgm:pt modelId="{5AF6CE22-D436-CA40-8F52-F04037451BAA}" type="pres">
      <dgm:prSet presAssocID="{B5E8A8AE-BACE-8442-BC82-31CA011E4D4B}" presName="composite" presStyleCnt="0">
        <dgm:presLayoutVars>
          <dgm:chMax val="1"/>
          <dgm:dir/>
          <dgm:resizeHandles val="exact"/>
        </dgm:presLayoutVars>
      </dgm:prSet>
      <dgm:spPr/>
    </dgm:pt>
    <dgm:pt modelId="{1C3B88E9-73A4-454D-9638-2DCF16C7CE90}" type="pres">
      <dgm:prSet presAssocID="{B5E8A8AE-BACE-8442-BC82-31CA011E4D4B}" presName="radial" presStyleCnt="0">
        <dgm:presLayoutVars>
          <dgm:animLvl val="ctr"/>
        </dgm:presLayoutVars>
      </dgm:prSet>
      <dgm:spPr/>
    </dgm:pt>
    <dgm:pt modelId="{FE9A8599-1DC0-45AF-9009-A078188BD2EE}" type="pres">
      <dgm:prSet presAssocID="{D2590AAF-3772-6240-B870-9420998AA3B7}" presName="centerShape" presStyleLbl="vennNode1" presStyleIdx="0" presStyleCnt="8"/>
      <dgm:spPr/>
    </dgm:pt>
    <dgm:pt modelId="{6540D06D-A839-404D-9289-57CDBF1A4AC9}" type="pres">
      <dgm:prSet presAssocID="{C0B75D1A-2A80-4638-88E1-517592F9AFFF}" presName="node" presStyleLbl="vennNode1" presStyleIdx="1" presStyleCnt="8">
        <dgm:presLayoutVars>
          <dgm:bulletEnabled val="1"/>
        </dgm:presLayoutVars>
      </dgm:prSet>
      <dgm:spPr/>
    </dgm:pt>
    <dgm:pt modelId="{BD4069CE-027A-45D1-AB55-C26437DCCB28}" type="pres">
      <dgm:prSet presAssocID="{3632B856-07C5-4005-8E4A-BD2EF254089D}" presName="node" presStyleLbl="vennNode1" presStyleIdx="2" presStyleCnt="8">
        <dgm:presLayoutVars>
          <dgm:bulletEnabled val="1"/>
        </dgm:presLayoutVars>
      </dgm:prSet>
      <dgm:spPr/>
    </dgm:pt>
    <dgm:pt modelId="{877FF924-5B65-3247-A1E5-4A2271C772EE}" type="pres">
      <dgm:prSet presAssocID="{372979DF-D8EC-F345-8CB6-4296C272836B}" presName="node" presStyleLbl="vennNode1" presStyleIdx="3" presStyleCnt="8">
        <dgm:presLayoutVars>
          <dgm:bulletEnabled val="1"/>
        </dgm:presLayoutVars>
      </dgm:prSet>
      <dgm:spPr/>
    </dgm:pt>
    <dgm:pt modelId="{ED62F6A6-0105-2047-88DB-A8FA60D7228F}" type="pres">
      <dgm:prSet presAssocID="{9875755C-B773-4748-95C9-3D5808F79EA9}" presName="node" presStyleLbl="vennNode1" presStyleIdx="4" presStyleCnt="8">
        <dgm:presLayoutVars>
          <dgm:bulletEnabled val="1"/>
        </dgm:presLayoutVars>
      </dgm:prSet>
      <dgm:spPr/>
    </dgm:pt>
    <dgm:pt modelId="{2D2BABD7-FBEE-9948-A7A7-541498E19911}" type="pres">
      <dgm:prSet presAssocID="{B80E42A7-C957-124B-B1F6-02C9665B15D0}" presName="node" presStyleLbl="vennNode1" presStyleIdx="5" presStyleCnt="8">
        <dgm:presLayoutVars>
          <dgm:bulletEnabled val="1"/>
        </dgm:presLayoutVars>
      </dgm:prSet>
      <dgm:spPr/>
    </dgm:pt>
    <dgm:pt modelId="{5E7D63A1-AD1E-43D9-8A68-56E84CE2868F}" type="pres">
      <dgm:prSet presAssocID="{721089E8-5D5A-4765-87C1-2221FFC260D5}" presName="node" presStyleLbl="vennNode1" presStyleIdx="6" presStyleCnt="8">
        <dgm:presLayoutVars>
          <dgm:bulletEnabled val="1"/>
        </dgm:presLayoutVars>
      </dgm:prSet>
      <dgm:spPr/>
    </dgm:pt>
    <dgm:pt modelId="{26AFE12D-9F81-4581-AB3A-0E2F7CF47E86}" type="pres">
      <dgm:prSet presAssocID="{98DA8B2A-F5FD-47AC-BF62-315BDD664BF7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F56A1932-46B1-4A52-94F0-025942612B6F}" type="presOf" srcId="{3632B856-07C5-4005-8E4A-BD2EF254089D}" destId="{BD4069CE-027A-45D1-AB55-C26437DCCB28}" srcOrd="0" destOrd="0" presId="urn:microsoft.com/office/officeart/2005/8/layout/radial3"/>
    <dgm:cxn modelId="{31FC2E39-1841-4D04-A11F-39B68CF80F13}" type="presOf" srcId="{C0B75D1A-2A80-4638-88E1-517592F9AFFF}" destId="{6540D06D-A839-404D-9289-57CDBF1A4AC9}" srcOrd="0" destOrd="0" presId="urn:microsoft.com/office/officeart/2005/8/layout/radial3"/>
    <dgm:cxn modelId="{B724F845-6712-FB43-91D7-137B97548677}" srcId="{D2590AAF-3772-6240-B870-9420998AA3B7}" destId="{B80E42A7-C957-124B-B1F6-02C9665B15D0}" srcOrd="4" destOrd="0" parTransId="{9AEC0A3F-1435-5249-96BA-F2BFA784954F}" sibTransId="{BBEC3C2D-E099-704B-B62D-9B1E61F9162A}"/>
    <dgm:cxn modelId="{5FF90368-F53D-436E-B94B-4662FE21F036}" type="presOf" srcId="{721089E8-5D5A-4765-87C1-2221FFC260D5}" destId="{5E7D63A1-AD1E-43D9-8A68-56E84CE2868F}" srcOrd="0" destOrd="0" presId="urn:microsoft.com/office/officeart/2005/8/layout/radial3"/>
    <dgm:cxn modelId="{66648A6A-5A83-429B-AC61-C297FA02809F}" type="presOf" srcId="{D2590AAF-3772-6240-B870-9420998AA3B7}" destId="{FE9A8599-1DC0-45AF-9009-A078188BD2EE}" srcOrd="0" destOrd="0" presId="urn:microsoft.com/office/officeart/2005/8/layout/radial3"/>
    <dgm:cxn modelId="{26336B70-9DF2-264F-B249-2FF83D3ED57B}" srcId="{B5E8A8AE-BACE-8442-BC82-31CA011E4D4B}" destId="{D2590AAF-3772-6240-B870-9420998AA3B7}" srcOrd="0" destOrd="0" parTransId="{6F08ADE8-863C-2943-9AE2-DA126FE7DA52}" sibTransId="{61606A4A-69D9-8D49-8D3E-EF8877969A2D}"/>
    <dgm:cxn modelId="{C4960056-7220-421B-BADE-ADA53B17281C}" type="presOf" srcId="{B80E42A7-C957-124B-B1F6-02C9665B15D0}" destId="{2D2BABD7-FBEE-9948-A7A7-541498E19911}" srcOrd="0" destOrd="0" presId="urn:microsoft.com/office/officeart/2005/8/layout/radial3"/>
    <dgm:cxn modelId="{E6A19483-6D48-4B96-9E4C-0C074163CFA5}" srcId="{D2590AAF-3772-6240-B870-9420998AA3B7}" destId="{98DA8B2A-F5FD-47AC-BF62-315BDD664BF7}" srcOrd="6" destOrd="0" parTransId="{BAF3B665-45E7-48EA-8FA8-55217E59ADC1}" sibTransId="{DA4C769A-38AC-479E-9463-36537E23A0AF}"/>
    <dgm:cxn modelId="{AC1594A4-AFDC-456D-9B84-C864421634EE}" type="presOf" srcId="{372979DF-D8EC-F345-8CB6-4296C272836B}" destId="{877FF924-5B65-3247-A1E5-4A2271C772EE}" srcOrd="0" destOrd="0" presId="urn:microsoft.com/office/officeart/2005/8/layout/radial3"/>
    <dgm:cxn modelId="{725BCEB3-0030-B24E-AC34-5F0925931416}" srcId="{D2590AAF-3772-6240-B870-9420998AA3B7}" destId="{9875755C-B773-4748-95C9-3D5808F79EA9}" srcOrd="3" destOrd="0" parTransId="{F88315DF-CA82-D64A-84A8-B857C94853E9}" sibTransId="{265EC678-2DAD-8A4B-AE61-4B68CDDC6609}"/>
    <dgm:cxn modelId="{EDEADDC9-D3FC-480D-805A-E15E266AC8D7}" type="presOf" srcId="{9875755C-B773-4748-95C9-3D5808F79EA9}" destId="{ED62F6A6-0105-2047-88DB-A8FA60D7228F}" srcOrd="0" destOrd="0" presId="urn:microsoft.com/office/officeart/2005/8/layout/radial3"/>
    <dgm:cxn modelId="{DCC084CC-0C14-A04D-8CA8-05A03A382D04}" srcId="{D2590AAF-3772-6240-B870-9420998AA3B7}" destId="{372979DF-D8EC-F345-8CB6-4296C272836B}" srcOrd="2" destOrd="0" parTransId="{EB63A7B5-C498-E741-932F-AA9B33939BB6}" sibTransId="{3A3DBCC4-14C0-9747-A81F-1A0ABD517F56}"/>
    <dgm:cxn modelId="{5EF82AD0-343E-477E-B24B-67840DDBDCC3}" srcId="{D2590AAF-3772-6240-B870-9420998AA3B7}" destId="{3632B856-07C5-4005-8E4A-BD2EF254089D}" srcOrd="1" destOrd="0" parTransId="{F1703F3A-E9B3-4149-BB5C-097E2908DE95}" sibTransId="{9C4060B0-8BB3-4B61-8CA1-B505DC85383B}"/>
    <dgm:cxn modelId="{17445BD0-CB17-4995-BC17-1893E2D90ECB}" srcId="{D2590AAF-3772-6240-B870-9420998AA3B7}" destId="{721089E8-5D5A-4765-87C1-2221FFC260D5}" srcOrd="5" destOrd="0" parTransId="{6E078CC3-6344-4263-8243-26C83D205EC9}" sibTransId="{D5671F16-30A7-4144-BBBC-0F14DE6E79AF}"/>
    <dgm:cxn modelId="{CE1DE8EA-B8BE-46B3-BE29-008BF79CCC05}" srcId="{D2590AAF-3772-6240-B870-9420998AA3B7}" destId="{C0B75D1A-2A80-4638-88E1-517592F9AFFF}" srcOrd="0" destOrd="0" parTransId="{C3DF09AA-C3BB-4A85-8241-D9040242111F}" sibTransId="{A0A39A88-2B65-471D-87C0-3D7F413A2B17}"/>
    <dgm:cxn modelId="{1663EDF3-73F6-48F0-B182-CD885F3892AE}" type="presOf" srcId="{98DA8B2A-F5FD-47AC-BF62-315BDD664BF7}" destId="{26AFE12D-9F81-4581-AB3A-0E2F7CF47E86}" srcOrd="0" destOrd="0" presId="urn:microsoft.com/office/officeart/2005/8/layout/radial3"/>
    <dgm:cxn modelId="{DD55DAF9-C827-3F43-9F83-DFBD65ADE1B6}" type="presOf" srcId="{B5E8A8AE-BACE-8442-BC82-31CA011E4D4B}" destId="{5AF6CE22-D436-CA40-8F52-F04037451BAA}" srcOrd="0" destOrd="0" presId="urn:microsoft.com/office/officeart/2005/8/layout/radial3"/>
    <dgm:cxn modelId="{778C3846-6DA3-482A-8222-0DF28B176F76}" type="presParOf" srcId="{5AF6CE22-D436-CA40-8F52-F04037451BAA}" destId="{1C3B88E9-73A4-454D-9638-2DCF16C7CE90}" srcOrd="0" destOrd="0" presId="urn:microsoft.com/office/officeart/2005/8/layout/radial3"/>
    <dgm:cxn modelId="{9B321081-18C5-48B1-9159-0431A1E03217}" type="presParOf" srcId="{1C3B88E9-73A4-454D-9638-2DCF16C7CE90}" destId="{FE9A8599-1DC0-45AF-9009-A078188BD2EE}" srcOrd="0" destOrd="0" presId="urn:microsoft.com/office/officeart/2005/8/layout/radial3"/>
    <dgm:cxn modelId="{29E4FC2D-46B0-446A-9DF3-7F8F15F4B966}" type="presParOf" srcId="{1C3B88E9-73A4-454D-9638-2DCF16C7CE90}" destId="{6540D06D-A839-404D-9289-57CDBF1A4AC9}" srcOrd="1" destOrd="0" presId="urn:microsoft.com/office/officeart/2005/8/layout/radial3"/>
    <dgm:cxn modelId="{6B963527-D5B8-4FCA-AE7E-D129406547AD}" type="presParOf" srcId="{1C3B88E9-73A4-454D-9638-2DCF16C7CE90}" destId="{BD4069CE-027A-45D1-AB55-C26437DCCB28}" srcOrd="2" destOrd="0" presId="urn:microsoft.com/office/officeart/2005/8/layout/radial3"/>
    <dgm:cxn modelId="{78A19ED1-AFF7-48FE-96D4-E27C77960C92}" type="presParOf" srcId="{1C3B88E9-73A4-454D-9638-2DCF16C7CE90}" destId="{877FF924-5B65-3247-A1E5-4A2271C772EE}" srcOrd="3" destOrd="0" presId="urn:microsoft.com/office/officeart/2005/8/layout/radial3"/>
    <dgm:cxn modelId="{8859CDC6-BC99-4A70-B195-B797690A5B3D}" type="presParOf" srcId="{1C3B88E9-73A4-454D-9638-2DCF16C7CE90}" destId="{ED62F6A6-0105-2047-88DB-A8FA60D7228F}" srcOrd="4" destOrd="0" presId="urn:microsoft.com/office/officeart/2005/8/layout/radial3"/>
    <dgm:cxn modelId="{A5423CC5-60CD-48F2-A87F-975E31BA9111}" type="presParOf" srcId="{1C3B88E9-73A4-454D-9638-2DCF16C7CE90}" destId="{2D2BABD7-FBEE-9948-A7A7-541498E19911}" srcOrd="5" destOrd="0" presId="urn:microsoft.com/office/officeart/2005/8/layout/radial3"/>
    <dgm:cxn modelId="{968DA4FD-4BC2-4D6D-B315-AC7F97960A63}" type="presParOf" srcId="{1C3B88E9-73A4-454D-9638-2DCF16C7CE90}" destId="{5E7D63A1-AD1E-43D9-8A68-56E84CE2868F}" srcOrd="6" destOrd="0" presId="urn:microsoft.com/office/officeart/2005/8/layout/radial3"/>
    <dgm:cxn modelId="{DACB5089-E8A6-4114-BBAB-B0D16DE12C86}" type="presParOf" srcId="{1C3B88E9-73A4-454D-9638-2DCF16C7CE90}" destId="{26AFE12D-9F81-4581-AB3A-0E2F7CF47E86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A8599-1DC0-45AF-9009-A078188BD2EE}">
      <dsp:nvSpPr>
        <dsp:cNvPr id="0" name=""/>
        <dsp:cNvSpPr/>
      </dsp:nvSpPr>
      <dsp:spPr>
        <a:xfrm>
          <a:off x="2299667" y="1304183"/>
          <a:ext cx="3119479" cy="31194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latin typeface="DM Sans" pitchFamily="2" charset="0"/>
            </a:rPr>
            <a:t>IMPATTO DESIDERATO</a:t>
          </a:r>
          <a:endParaRPr lang="it-IT" sz="1100" b="1" kern="1200" dirty="0">
            <a:latin typeface="DM Sans"/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it-IT" sz="1100" b="0" kern="1200" dirty="0">
              <a:latin typeface="DM Sans"/>
            </a:rPr>
            <a:t>Che ogni persona si riconosca nella nuova Ipsos-Doxa, contribuendo attivamente alla sua costruzione generando fiducia e senso di appartenenza</a:t>
          </a:r>
          <a:endParaRPr lang="en-US" sz="1100" b="1" i="0" kern="1200" spc="150" baseline="0" dirty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sp:txBody>
      <dsp:txXfrm>
        <a:off x="2756504" y="1761020"/>
        <a:ext cx="2205805" cy="2205805"/>
      </dsp:txXfrm>
    </dsp:sp>
    <dsp:sp modelId="{6540D06D-A839-404D-9289-57CDBF1A4AC9}">
      <dsp:nvSpPr>
        <dsp:cNvPr id="0" name=""/>
        <dsp:cNvSpPr/>
      </dsp:nvSpPr>
      <dsp:spPr>
        <a:xfrm>
          <a:off x="3079537" y="51408"/>
          <a:ext cx="1559739" cy="155973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>
              <a:latin typeface="DM Sans" pitchFamily="2" charset="0"/>
            </a:rPr>
            <a:t>Costituire un team </a:t>
          </a:r>
          <a:r>
            <a:rPr lang="it-IT" sz="1000" kern="1200" dirty="0">
              <a:latin typeface="DM Sans" pitchFamily="2" charset="0"/>
            </a:rPr>
            <a:t>che presidi lo sviluppo, i tempi, il senso e la coerenza durante il percorso</a:t>
          </a:r>
          <a:endParaRPr lang="en-US" sz="1000" b="1" i="0" kern="1200" spc="150" baseline="0" dirty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sp:txBody>
      <dsp:txXfrm>
        <a:off x="3307955" y="279826"/>
        <a:ext cx="1102903" cy="1102903"/>
      </dsp:txXfrm>
    </dsp:sp>
    <dsp:sp modelId="{BD4069CE-027A-45D1-AB55-C26437DCCB28}">
      <dsp:nvSpPr>
        <dsp:cNvPr id="0" name=""/>
        <dsp:cNvSpPr/>
      </dsp:nvSpPr>
      <dsp:spPr>
        <a:xfrm>
          <a:off x="4668723" y="816720"/>
          <a:ext cx="1559739" cy="155973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latin typeface="DM Sans" pitchFamily="2" charset="0"/>
            </a:rPr>
            <a:t>Comunicare</a:t>
          </a:r>
          <a:r>
            <a:rPr lang="it-IT" sz="1100" b="0" kern="1200" dirty="0">
              <a:latin typeface="DM Sans" pitchFamily="2" charset="0"/>
            </a:rPr>
            <a:t> </a:t>
          </a:r>
          <a:r>
            <a:rPr lang="it-IT" sz="1100" kern="1200" dirty="0">
              <a:latin typeface="DM Sans" pitchFamily="2" charset="0"/>
            </a:rPr>
            <a:t>per dare visibilità e ritmo al processo</a:t>
          </a:r>
          <a:endParaRPr lang="en-US" sz="1100" kern="1200" dirty="0">
            <a:solidFill>
              <a:schemeClr val="tx2"/>
            </a:solidFill>
          </a:endParaRPr>
        </a:p>
      </dsp:txBody>
      <dsp:txXfrm>
        <a:off x="4897141" y="1045138"/>
        <a:ext cx="1102903" cy="1102903"/>
      </dsp:txXfrm>
    </dsp:sp>
    <dsp:sp modelId="{877FF924-5B65-3247-A1E5-4A2271C772EE}">
      <dsp:nvSpPr>
        <dsp:cNvPr id="0" name=""/>
        <dsp:cNvSpPr/>
      </dsp:nvSpPr>
      <dsp:spPr>
        <a:xfrm>
          <a:off x="5061219" y="2536359"/>
          <a:ext cx="1559739" cy="155973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DM Sans"/>
              <a:ea typeface="+mn-ea"/>
              <a:cs typeface="+mn-cs"/>
            </a:rPr>
            <a:t>Ingaggiare il primo livello come </a:t>
          </a:r>
          <a:r>
            <a:rPr lang="it-IT" sz="1100" b="0" kern="1200" dirty="0">
              <a:latin typeface="DM Sans"/>
              <a:ea typeface="+mn-ea"/>
              <a:cs typeface="+mn-cs"/>
            </a:rPr>
            <a:t>"</a:t>
          </a:r>
          <a:r>
            <a:rPr lang="it-IT" sz="1100" b="1" kern="1200" dirty="0" err="1">
              <a:latin typeface="DM Sans"/>
              <a:ea typeface="+mn-ea"/>
              <a:cs typeface="+mn-cs"/>
            </a:rPr>
            <a:t>Transition</a:t>
          </a:r>
          <a:r>
            <a:rPr lang="it-IT" sz="1100" b="1" kern="1200" dirty="0">
              <a:latin typeface="DM Sans"/>
              <a:ea typeface="+mn-ea"/>
              <a:cs typeface="+mn-cs"/>
            </a:rPr>
            <a:t> Leadership Team"</a:t>
          </a:r>
          <a:endParaRPr lang="en-US" sz="1100" b="1" kern="1200" dirty="0">
            <a:latin typeface="DM Sans"/>
            <a:ea typeface="+mn-ea"/>
            <a:cs typeface="+mn-cs"/>
          </a:endParaRPr>
        </a:p>
      </dsp:txBody>
      <dsp:txXfrm>
        <a:off x="5289637" y="2764777"/>
        <a:ext cx="1102903" cy="1102903"/>
      </dsp:txXfrm>
    </dsp:sp>
    <dsp:sp modelId="{ED62F6A6-0105-2047-88DB-A8FA60D7228F}">
      <dsp:nvSpPr>
        <dsp:cNvPr id="0" name=""/>
        <dsp:cNvSpPr/>
      </dsp:nvSpPr>
      <dsp:spPr>
        <a:xfrm>
          <a:off x="3961469" y="3915403"/>
          <a:ext cx="1559739" cy="155973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kern="1200" dirty="0">
              <a:latin typeface="DM Sans" pitchFamily="2" charset="0"/>
            </a:rPr>
            <a:t>Coinvolgere il </a:t>
          </a:r>
          <a:r>
            <a:rPr lang="it-IT" sz="1100" b="1" kern="1200" dirty="0">
              <a:latin typeface="DM Sans" pitchFamily="2" charset="0"/>
            </a:rPr>
            <a:t>Management</a:t>
          </a:r>
          <a:r>
            <a:rPr lang="it-IT" sz="1100" b="0" kern="1200" dirty="0">
              <a:latin typeface="DM Sans" pitchFamily="2" charset="0"/>
            </a:rPr>
            <a:t> </a:t>
          </a:r>
          <a:r>
            <a:rPr lang="it-IT" sz="1100" b="1" kern="1200" dirty="0">
              <a:latin typeface="DM Sans" pitchFamily="2" charset="0"/>
            </a:rPr>
            <a:t>Allargato</a:t>
          </a:r>
          <a:r>
            <a:rPr lang="it-IT" sz="1100" b="0" kern="1200" dirty="0">
              <a:latin typeface="DM Sans" pitchFamily="2" charset="0"/>
            </a:rPr>
            <a:t> </a:t>
          </a:r>
          <a:r>
            <a:rPr lang="it-IT" sz="1100" kern="1200" dirty="0">
              <a:latin typeface="DM Sans" pitchFamily="2" charset="0"/>
            </a:rPr>
            <a:t>per costruire alleanze e visione operativa</a:t>
          </a:r>
          <a:endParaRPr lang="en-US" sz="1100" kern="1200" spc="150" baseline="0" dirty="0">
            <a:solidFill>
              <a:schemeClr val="tx2"/>
            </a:solidFill>
          </a:endParaRPr>
        </a:p>
      </dsp:txBody>
      <dsp:txXfrm>
        <a:off x="4189887" y="4143821"/>
        <a:ext cx="1102903" cy="1102903"/>
      </dsp:txXfrm>
    </dsp:sp>
    <dsp:sp modelId="{2D2BABD7-FBEE-9948-A7A7-541498E19911}">
      <dsp:nvSpPr>
        <dsp:cNvPr id="0" name=""/>
        <dsp:cNvSpPr/>
      </dsp:nvSpPr>
      <dsp:spPr>
        <a:xfrm>
          <a:off x="2197606" y="3915403"/>
          <a:ext cx="1559739" cy="155973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DM Sans" pitchFamily="2" charset="0"/>
            </a:rPr>
            <a:t>Attivare coinvolgimento diffuso in </a:t>
          </a:r>
          <a:r>
            <a:rPr lang="it-IT" sz="1100" b="1" kern="1200">
              <a:latin typeface="DM Sans" pitchFamily="2" charset="0"/>
            </a:rPr>
            <a:t>tutta la popolazione </a:t>
          </a:r>
          <a:endParaRPr lang="en-US" sz="1100" kern="1200">
            <a:solidFill>
              <a:schemeClr val="tx2"/>
            </a:solidFill>
          </a:endParaRPr>
        </a:p>
      </dsp:txBody>
      <dsp:txXfrm>
        <a:off x="2426024" y="4143821"/>
        <a:ext cx="1102903" cy="1102903"/>
      </dsp:txXfrm>
    </dsp:sp>
    <dsp:sp modelId="{5E7D63A1-AD1E-43D9-8A68-56E84CE2868F}">
      <dsp:nvSpPr>
        <dsp:cNvPr id="0" name=""/>
        <dsp:cNvSpPr/>
      </dsp:nvSpPr>
      <dsp:spPr>
        <a:xfrm>
          <a:off x="1097855" y="2536359"/>
          <a:ext cx="1559739" cy="155973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DM Sans" pitchFamily="2" charset="0"/>
            </a:rPr>
            <a:t>Favorire </a:t>
          </a:r>
          <a:r>
            <a:rPr lang="it-IT" sz="1100" b="1" kern="1200" dirty="0">
              <a:latin typeface="DM Sans" pitchFamily="2" charset="0"/>
            </a:rPr>
            <a:t>l’avvio concreto del cambiamento </a:t>
          </a:r>
          <a:r>
            <a:rPr lang="it-IT" sz="1100" kern="1200" dirty="0">
              <a:latin typeface="DM Sans" pitchFamily="2" charset="0"/>
            </a:rPr>
            <a:t>nei nuovi Team di lavoro</a:t>
          </a:r>
          <a:endParaRPr lang="en-US" sz="1100" kern="1200" dirty="0">
            <a:solidFill>
              <a:schemeClr val="tx2"/>
            </a:solidFill>
          </a:endParaRPr>
        </a:p>
      </dsp:txBody>
      <dsp:txXfrm>
        <a:off x="1326273" y="2764777"/>
        <a:ext cx="1102903" cy="1102903"/>
      </dsp:txXfrm>
    </dsp:sp>
    <dsp:sp modelId="{26AFE12D-9F81-4581-AB3A-0E2F7CF47E86}">
      <dsp:nvSpPr>
        <dsp:cNvPr id="0" name=""/>
        <dsp:cNvSpPr/>
      </dsp:nvSpPr>
      <dsp:spPr>
        <a:xfrm>
          <a:off x="1490351" y="816720"/>
          <a:ext cx="1559739" cy="155973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DM Sans"/>
            </a:rPr>
            <a:t>Disegnare la nuova </a:t>
          </a:r>
          <a:r>
            <a:rPr lang="it-IT" sz="1100" b="1" kern="1200">
              <a:latin typeface="DM Sans"/>
            </a:rPr>
            <a:t>Struttura</a:t>
          </a:r>
          <a:r>
            <a:rPr lang="it-IT" sz="1100" kern="1200">
              <a:latin typeface="DM Sans"/>
            </a:rPr>
            <a:t> e la </a:t>
          </a:r>
          <a:r>
            <a:rPr lang="it-IT" sz="1100" b="1" kern="1200">
              <a:latin typeface="DM Sans"/>
            </a:rPr>
            <a:t>Governance</a:t>
          </a:r>
        </a:p>
      </dsp:txBody>
      <dsp:txXfrm>
        <a:off x="1718769" y="1045138"/>
        <a:ext cx="1102903" cy="1102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90C13E2-8125-5423-ACB2-9816273AE2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BE485C3-0274-6826-91F8-84E408B0FD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7AF59-F6D9-4C1C-929E-12BD1A8DE200}" type="datetimeFigureOut">
              <a:rPr lang="it-IT" smtClean="0"/>
              <a:t>08/04/2026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EF2D70-0A35-2F20-5810-1CE84F4798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E2463B-52EF-5A75-4154-90A266B72C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C3AE9-72D5-4596-9D9B-06FA92C07F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742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7B907-C716-40FE-BB10-2B2DD0CF7330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FBF81-08FA-497F-9291-ED7C8AB91ED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8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" y="152400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20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1350000"/>
            <a:ext cx="5825926" cy="715669"/>
          </a:xfrm>
        </p:spPr>
        <p:txBody>
          <a:bodyPr/>
          <a:lstStyle>
            <a:lvl1pPr>
              <a:defRPr sz="4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6C551072-26BC-6754-FFC3-623433564F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494989"/>
            <a:ext cx="3851275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Optional additional information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67F8163F-D370-5C4C-500A-7D576C59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000" y="0"/>
            <a:ext cx="10300263" cy="6870700"/>
          </a:xfrm>
          <a:custGeom>
            <a:avLst/>
            <a:gdLst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6896100 w 10287001"/>
              <a:gd name="connsiteY3" fmla="*/ 6858000 h 6858000"/>
              <a:gd name="connsiteX4" fmla="*/ 0 w 10287001"/>
              <a:gd name="connsiteY4" fmla="*/ 6858000 h 6858000"/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8636000 w 10287001"/>
              <a:gd name="connsiteY3" fmla="*/ 5080000 h 6858000"/>
              <a:gd name="connsiteX4" fmla="*/ 6896100 w 10287001"/>
              <a:gd name="connsiteY4" fmla="*/ 6858000 h 6858000"/>
              <a:gd name="connsiteX5" fmla="*/ 0 w 10287001"/>
              <a:gd name="connsiteY5" fmla="*/ 6858000 h 6858000"/>
              <a:gd name="connsiteX6" fmla="*/ 6858000 w 10287001"/>
              <a:gd name="connsiteY6" fmla="*/ 0 h 6858000"/>
              <a:gd name="connsiteX0" fmla="*/ 6858000 w 10287001"/>
              <a:gd name="connsiteY0" fmla="*/ 0 h 6870700"/>
              <a:gd name="connsiteX1" fmla="*/ 10287001 w 10287001"/>
              <a:gd name="connsiteY1" fmla="*/ 0 h 6870700"/>
              <a:gd name="connsiteX2" fmla="*/ 10287001 w 10287001"/>
              <a:gd name="connsiteY2" fmla="*/ 3467099 h 6870700"/>
              <a:gd name="connsiteX3" fmla="*/ 10274300 w 10287001"/>
              <a:gd name="connsiteY3" fmla="*/ 6870700 h 6870700"/>
              <a:gd name="connsiteX4" fmla="*/ 6896100 w 10287001"/>
              <a:gd name="connsiteY4" fmla="*/ 6858000 h 6870700"/>
              <a:gd name="connsiteX5" fmla="*/ 0 w 10287001"/>
              <a:gd name="connsiteY5" fmla="*/ 6858000 h 6870700"/>
              <a:gd name="connsiteX6" fmla="*/ 6858000 w 10287001"/>
              <a:gd name="connsiteY6" fmla="*/ 0 h 6870700"/>
              <a:gd name="connsiteX0" fmla="*/ 6858000 w 10300263"/>
              <a:gd name="connsiteY0" fmla="*/ 0 h 6870700"/>
              <a:gd name="connsiteX1" fmla="*/ 10287001 w 10300263"/>
              <a:gd name="connsiteY1" fmla="*/ 0 h 6870700"/>
              <a:gd name="connsiteX2" fmla="*/ 10287001 w 10300263"/>
              <a:gd name="connsiteY2" fmla="*/ 3467099 h 6870700"/>
              <a:gd name="connsiteX3" fmla="*/ 10299700 w 10300263"/>
              <a:gd name="connsiteY3" fmla="*/ 6870700 h 6870700"/>
              <a:gd name="connsiteX4" fmla="*/ 6896100 w 10300263"/>
              <a:gd name="connsiteY4" fmla="*/ 6858000 h 6870700"/>
              <a:gd name="connsiteX5" fmla="*/ 0 w 10300263"/>
              <a:gd name="connsiteY5" fmla="*/ 6858000 h 6870700"/>
              <a:gd name="connsiteX6" fmla="*/ 6858000 w 10300263"/>
              <a:gd name="connsiteY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0263" h="6870700">
                <a:moveTo>
                  <a:pt x="6858000" y="0"/>
                </a:moveTo>
                <a:lnTo>
                  <a:pt x="10287001" y="0"/>
                </a:lnTo>
                <a:lnTo>
                  <a:pt x="10287001" y="3467099"/>
                </a:lnTo>
                <a:cubicBezTo>
                  <a:pt x="10282767" y="4601633"/>
                  <a:pt x="10303934" y="5736166"/>
                  <a:pt x="10299700" y="6870700"/>
                </a:cubicBezTo>
                <a:lnTo>
                  <a:pt x="6896100" y="6858000"/>
                </a:lnTo>
                <a:lnTo>
                  <a:pt x="0" y="6858000"/>
                </a:lnTo>
                <a:lnTo>
                  <a:pt x="6858000" y="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lassification">
            <a:extLst>
              <a:ext uri="{FF2B5EF4-FFF2-40B4-BE49-F238E27FC236}">
                <a16:creationId xmlns:a16="http://schemas.microsoft.com/office/drawing/2014/main" id="{6A957CF6-0DF2-748E-CBF0-17B6B8878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251108"/>
            <a:ext cx="1540262" cy="369332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bg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67980298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31429DE-4D63-DCEA-0E6E-B1E263115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701874"/>
            <a:ext cx="8398725" cy="7156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3 column textbox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08163"/>
            <a:ext cx="8398725" cy="4140200"/>
          </a:xfrm>
          <a:prstGeom prst="rect">
            <a:avLst/>
          </a:prstGeom>
        </p:spPr>
        <p:txBody>
          <a:bodyPr numCol="3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556ABC33-C372-AF5C-2E2E-D41F4EF2D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0365" y="0"/>
            <a:ext cx="2591650" cy="5948363"/>
          </a:xfrm>
          <a:custGeom>
            <a:avLst/>
            <a:gdLst>
              <a:gd name="connsiteX0" fmla="*/ 0 w 2591650"/>
              <a:gd name="connsiteY0" fmla="*/ 0 h 5948363"/>
              <a:gd name="connsiteX1" fmla="*/ 2591650 w 2591650"/>
              <a:gd name="connsiteY1" fmla="*/ 0 h 5948363"/>
              <a:gd name="connsiteX2" fmla="*/ 2591650 w 2591650"/>
              <a:gd name="connsiteY2" fmla="*/ 5583497 h 5948363"/>
              <a:gd name="connsiteX3" fmla="*/ 2226784 w 2591650"/>
              <a:gd name="connsiteY3" fmla="*/ 5948363 h 5948363"/>
              <a:gd name="connsiteX4" fmla="*/ 0 w 2591650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650" h="5948363">
                <a:moveTo>
                  <a:pt x="0" y="0"/>
                </a:moveTo>
                <a:lnTo>
                  <a:pt x="2591650" y="0"/>
                </a:lnTo>
                <a:lnTo>
                  <a:pt x="2591650" y="5583497"/>
                </a:lnTo>
                <a:lnTo>
                  <a:pt x="2226784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25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31429DE-4D63-DCEA-0E6E-B1E263115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0476" y="701874"/>
            <a:ext cx="8398725" cy="7156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3 column textbox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70476" y="1808163"/>
            <a:ext cx="8398725" cy="4140200"/>
          </a:xfrm>
          <a:prstGeom prst="rect">
            <a:avLst/>
          </a:prstGeom>
        </p:spPr>
        <p:txBody>
          <a:bodyPr numCol="3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F3960A8C-54BB-8626-EFC5-24884A3D9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001" y="0"/>
            <a:ext cx="2591650" cy="5948363"/>
          </a:xfrm>
          <a:custGeom>
            <a:avLst/>
            <a:gdLst>
              <a:gd name="connsiteX0" fmla="*/ 0 w 2591650"/>
              <a:gd name="connsiteY0" fmla="*/ 0 h 5948363"/>
              <a:gd name="connsiteX1" fmla="*/ 2591650 w 2591650"/>
              <a:gd name="connsiteY1" fmla="*/ 0 h 5948363"/>
              <a:gd name="connsiteX2" fmla="*/ 2591650 w 2591650"/>
              <a:gd name="connsiteY2" fmla="*/ 5583497 h 5948363"/>
              <a:gd name="connsiteX3" fmla="*/ 2226784 w 2591650"/>
              <a:gd name="connsiteY3" fmla="*/ 5948363 h 5948363"/>
              <a:gd name="connsiteX4" fmla="*/ 0 w 2591650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650" h="5948363">
                <a:moveTo>
                  <a:pt x="0" y="0"/>
                </a:moveTo>
                <a:lnTo>
                  <a:pt x="2591650" y="0"/>
                </a:lnTo>
                <a:lnTo>
                  <a:pt x="2591650" y="5583497"/>
                </a:lnTo>
                <a:lnTo>
                  <a:pt x="2226784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06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Header">
            <a:extLst>
              <a:ext uri="{FF2B5EF4-FFF2-40B4-BE49-F238E27FC236}">
                <a16:creationId xmlns:a16="http://schemas.microsoft.com/office/drawing/2014/main" id="{A87C81DC-5176-4847-8B6F-B68FF505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D9563778-0759-A3C7-2077-55D205685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0000" y="1819723"/>
            <a:ext cx="2563200" cy="2060179"/>
          </a:xfrm>
          <a:custGeom>
            <a:avLst/>
            <a:gdLst>
              <a:gd name="connsiteX0" fmla="*/ 0 w 2563200"/>
              <a:gd name="connsiteY0" fmla="*/ 0 h 2060179"/>
              <a:gd name="connsiteX1" fmla="*/ 2563200 w 2563200"/>
              <a:gd name="connsiteY1" fmla="*/ 0 h 2060179"/>
              <a:gd name="connsiteX2" fmla="*/ 2563200 w 2563200"/>
              <a:gd name="connsiteY2" fmla="*/ 1710166 h 2060179"/>
              <a:gd name="connsiteX3" fmla="*/ 2213187 w 2563200"/>
              <a:gd name="connsiteY3" fmla="*/ 2060179 h 2060179"/>
              <a:gd name="connsiteX4" fmla="*/ 0 w 2563200"/>
              <a:gd name="connsiteY4" fmla="*/ 2060179 h 20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060179">
                <a:moveTo>
                  <a:pt x="0" y="0"/>
                </a:moveTo>
                <a:lnTo>
                  <a:pt x="2563200" y="0"/>
                </a:lnTo>
                <a:lnTo>
                  <a:pt x="2563200" y="1710166"/>
                </a:lnTo>
                <a:lnTo>
                  <a:pt x="2213187" y="2060179"/>
                </a:lnTo>
                <a:lnTo>
                  <a:pt x="0" y="2060179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1F8BA170-026C-4B90-B5B2-B245369E3B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4149080"/>
            <a:ext cx="2562696" cy="151194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Caption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B1AC80C-DFEB-8A6B-FAF6-4387D3703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2152" y="1819723"/>
            <a:ext cx="2563200" cy="2060179"/>
          </a:xfrm>
          <a:custGeom>
            <a:avLst/>
            <a:gdLst>
              <a:gd name="connsiteX0" fmla="*/ 0 w 2563200"/>
              <a:gd name="connsiteY0" fmla="*/ 0 h 2060179"/>
              <a:gd name="connsiteX1" fmla="*/ 2563200 w 2563200"/>
              <a:gd name="connsiteY1" fmla="*/ 0 h 2060179"/>
              <a:gd name="connsiteX2" fmla="*/ 2563200 w 2563200"/>
              <a:gd name="connsiteY2" fmla="*/ 1693911 h 2060179"/>
              <a:gd name="connsiteX3" fmla="*/ 2196932 w 2563200"/>
              <a:gd name="connsiteY3" fmla="*/ 2060179 h 2060179"/>
              <a:gd name="connsiteX4" fmla="*/ 0 w 2563200"/>
              <a:gd name="connsiteY4" fmla="*/ 2060179 h 20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060179">
                <a:moveTo>
                  <a:pt x="0" y="0"/>
                </a:moveTo>
                <a:lnTo>
                  <a:pt x="2563200" y="0"/>
                </a:lnTo>
                <a:lnTo>
                  <a:pt x="2563200" y="1693911"/>
                </a:lnTo>
                <a:lnTo>
                  <a:pt x="2196932" y="2060179"/>
                </a:lnTo>
                <a:lnTo>
                  <a:pt x="0" y="2060179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9" name="Placeholder 2">
            <a:extLst>
              <a:ext uri="{FF2B5EF4-FFF2-40B4-BE49-F238E27FC236}">
                <a16:creationId xmlns:a16="http://schemas.microsoft.com/office/drawing/2014/main" id="{3E6D404C-1B2B-4D62-A705-92420C5E0B1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53284" y="4149080"/>
            <a:ext cx="2562696" cy="151194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Caption here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004EB87B-CDC2-8FD8-CC85-2C6F84F13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61392" y="1819723"/>
            <a:ext cx="2563200" cy="2060179"/>
          </a:xfrm>
          <a:custGeom>
            <a:avLst/>
            <a:gdLst>
              <a:gd name="connsiteX0" fmla="*/ 0 w 2563200"/>
              <a:gd name="connsiteY0" fmla="*/ 0 h 2060179"/>
              <a:gd name="connsiteX1" fmla="*/ 2563200 w 2563200"/>
              <a:gd name="connsiteY1" fmla="*/ 0 h 2060179"/>
              <a:gd name="connsiteX2" fmla="*/ 2563200 w 2563200"/>
              <a:gd name="connsiteY2" fmla="*/ 1693911 h 2060179"/>
              <a:gd name="connsiteX3" fmla="*/ 2196932 w 2563200"/>
              <a:gd name="connsiteY3" fmla="*/ 2060179 h 2060179"/>
              <a:gd name="connsiteX4" fmla="*/ 0 w 2563200"/>
              <a:gd name="connsiteY4" fmla="*/ 2060179 h 20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060179">
                <a:moveTo>
                  <a:pt x="0" y="0"/>
                </a:moveTo>
                <a:lnTo>
                  <a:pt x="2563200" y="0"/>
                </a:lnTo>
                <a:lnTo>
                  <a:pt x="2563200" y="1693911"/>
                </a:lnTo>
                <a:lnTo>
                  <a:pt x="2196932" y="2060179"/>
                </a:lnTo>
                <a:lnTo>
                  <a:pt x="0" y="2060179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0" name="Placeholder 3">
            <a:extLst>
              <a:ext uri="{FF2B5EF4-FFF2-40B4-BE49-F238E27FC236}">
                <a16:creationId xmlns:a16="http://schemas.microsoft.com/office/drawing/2014/main" id="{923258DA-B24D-4726-BEDE-A9FF5A9B32F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276263" y="4149080"/>
            <a:ext cx="2562696" cy="151194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Caption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79420B5-3D8F-CDB3-2EEE-E20638F6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0632" y="1819723"/>
            <a:ext cx="2563200" cy="2060179"/>
          </a:xfrm>
          <a:custGeom>
            <a:avLst/>
            <a:gdLst>
              <a:gd name="connsiteX0" fmla="*/ 0 w 2563200"/>
              <a:gd name="connsiteY0" fmla="*/ 0 h 2060179"/>
              <a:gd name="connsiteX1" fmla="*/ 2563200 w 2563200"/>
              <a:gd name="connsiteY1" fmla="*/ 0 h 2060179"/>
              <a:gd name="connsiteX2" fmla="*/ 2563200 w 2563200"/>
              <a:gd name="connsiteY2" fmla="*/ 1693911 h 2060179"/>
              <a:gd name="connsiteX3" fmla="*/ 2196932 w 2563200"/>
              <a:gd name="connsiteY3" fmla="*/ 2060179 h 2060179"/>
              <a:gd name="connsiteX4" fmla="*/ 0 w 2563200"/>
              <a:gd name="connsiteY4" fmla="*/ 2060179 h 20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060179">
                <a:moveTo>
                  <a:pt x="0" y="0"/>
                </a:moveTo>
                <a:lnTo>
                  <a:pt x="2563200" y="0"/>
                </a:lnTo>
                <a:lnTo>
                  <a:pt x="2563200" y="1693911"/>
                </a:lnTo>
                <a:lnTo>
                  <a:pt x="2196932" y="2060179"/>
                </a:lnTo>
                <a:lnTo>
                  <a:pt x="0" y="2060179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1" name="Placeholder 4">
            <a:extLst>
              <a:ext uri="{FF2B5EF4-FFF2-40B4-BE49-F238E27FC236}">
                <a16:creationId xmlns:a16="http://schemas.microsoft.com/office/drawing/2014/main" id="{7729A41C-F3D0-4276-AF16-6EBB4FA6849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74577" y="4149080"/>
            <a:ext cx="2562696" cy="151194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2327494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x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Header">
            <a:extLst>
              <a:ext uri="{FF2B5EF4-FFF2-40B4-BE49-F238E27FC236}">
                <a16:creationId xmlns:a16="http://schemas.microsoft.com/office/drawing/2014/main" id="{5245E30C-ACBC-4426-8962-C03D3DB3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10984"/>
            <a:ext cx="2562696" cy="38500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5" name="Placeholder 2">
            <a:extLst>
              <a:ext uri="{FF2B5EF4-FFF2-40B4-BE49-F238E27FC236}">
                <a16:creationId xmlns:a16="http://schemas.microsoft.com/office/drawing/2014/main" id="{FED60B5C-31E2-4ABE-BB94-6CC89A3FD7F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53284" y="1810984"/>
            <a:ext cx="2562696" cy="38500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7" name="Placeholder 3">
            <a:extLst>
              <a:ext uri="{FF2B5EF4-FFF2-40B4-BE49-F238E27FC236}">
                <a16:creationId xmlns:a16="http://schemas.microsoft.com/office/drawing/2014/main" id="{F0AC0C8B-24FF-433E-9C4D-B350C449B33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76263" y="1810984"/>
            <a:ext cx="2562696" cy="38500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8" name="Placeholder 4">
            <a:extLst>
              <a:ext uri="{FF2B5EF4-FFF2-40B4-BE49-F238E27FC236}">
                <a16:creationId xmlns:a16="http://schemas.microsoft.com/office/drawing/2014/main" id="{2293604D-A39C-4151-970A-A0EBEBFE9FBE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74577" y="1810984"/>
            <a:ext cx="2562696" cy="38500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214297952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ngin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0E9919A9-E10C-40B2-4E9E-9822C650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0" y="701874"/>
            <a:ext cx="5481636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64000" y="1792800"/>
            <a:ext cx="5456880" cy="4155563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B46C10D5-25FF-ADE9-303F-74E74487A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2912" y="0"/>
            <a:ext cx="5481637" cy="5948363"/>
          </a:xfrm>
          <a:custGeom>
            <a:avLst/>
            <a:gdLst>
              <a:gd name="connsiteX0" fmla="*/ 0 w 5481637"/>
              <a:gd name="connsiteY0" fmla="*/ 0 h 5948363"/>
              <a:gd name="connsiteX1" fmla="*/ 5481637 w 5481637"/>
              <a:gd name="connsiteY1" fmla="*/ 0 h 5948363"/>
              <a:gd name="connsiteX2" fmla="*/ 5481637 w 5481637"/>
              <a:gd name="connsiteY2" fmla="*/ 5267325 h 5948363"/>
              <a:gd name="connsiteX3" fmla="*/ 4800599 w 5481637"/>
              <a:gd name="connsiteY3" fmla="*/ 5948363 h 5948363"/>
              <a:gd name="connsiteX4" fmla="*/ 0 w 5481637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637" h="5948363">
                <a:moveTo>
                  <a:pt x="0" y="0"/>
                </a:moveTo>
                <a:lnTo>
                  <a:pt x="5481637" y="0"/>
                </a:lnTo>
                <a:lnTo>
                  <a:pt x="5481637" y="5267325"/>
                </a:lnTo>
                <a:lnTo>
                  <a:pt x="4800599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16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ngin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8B6D4E6-07B9-1C8D-69DD-712BC77D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5498363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999" y="1792800"/>
            <a:ext cx="5498363" cy="4155563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7DB11690-8C83-E885-3A76-8A5F9425F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2687" y="0"/>
            <a:ext cx="5481637" cy="5948363"/>
          </a:xfrm>
          <a:custGeom>
            <a:avLst/>
            <a:gdLst>
              <a:gd name="connsiteX0" fmla="*/ 0 w 5481637"/>
              <a:gd name="connsiteY0" fmla="*/ 0 h 5948363"/>
              <a:gd name="connsiteX1" fmla="*/ 5481637 w 5481637"/>
              <a:gd name="connsiteY1" fmla="*/ 0 h 5948363"/>
              <a:gd name="connsiteX2" fmla="*/ 5481637 w 5481637"/>
              <a:gd name="connsiteY2" fmla="*/ 5267325 h 5948363"/>
              <a:gd name="connsiteX3" fmla="*/ 4800599 w 5481637"/>
              <a:gd name="connsiteY3" fmla="*/ 5948363 h 5948363"/>
              <a:gd name="connsiteX4" fmla="*/ 0 w 5481637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637" h="5948363">
                <a:moveTo>
                  <a:pt x="0" y="0"/>
                </a:moveTo>
                <a:lnTo>
                  <a:pt x="5481637" y="0"/>
                </a:lnTo>
                <a:lnTo>
                  <a:pt x="5481637" y="5267325"/>
                </a:lnTo>
                <a:lnTo>
                  <a:pt x="4800599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947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half hanging box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D32B23E-10F4-3213-CDDB-986CA542E2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253164 w 12192000"/>
              <a:gd name="connsiteY1" fmla="*/ 0 h 6858000"/>
              <a:gd name="connsiteX2" fmla="*/ 6253164 w 12192000"/>
              <a:gd name="connsiteY2" fmla="*/ 5948364 h 6858000"/>
              <a:gd name="connsiteX3" fmla="*/ 11083238 w 12192000"/>
              <a:gd name="connsiteY3" fmla="*/ 5948364 h 6858000"/>
              <a:gd name="connsiteX4" fmla="*/ 11772897 w 12192000"/>
              <a:gd name="connsiteY4" fmla="*/ 5258705 h 6858000"/>
              <a:gd name="connsiteX5" fmla="*/ 11772897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253164" y="0"/>
                </a:lnTo>
                <a:lnTo>
                  <a:pt x="6253164" y="5948364"/>
                </a:lnTo>
                <a:lnTo>
                  <a:pt x="11083238" y="5948364"/>
                </a:lnTo>
                <a:lnTo>
                  <a:pt x="11772897" y="5258705"/>
                </a:lnTo>
                <a:lnTo>
                  <a:pt x="1177289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8B6D4E6-07B9-1C8D-69DD-712BC77D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5498363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999" y="1792800"/>
            <a:ext cx="5498363" cy="4155563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7" name="Classification">
            <a:extLst>
              <a:ext uri="{FF2B5EF4-FFF2-40B4-BE49-F238E27FC236}">
                <a16:creationId xmlns:a16="http://schemas.microsoft.com/office/drawing/2014/main" id="{E0D72275-B32F-5F9F-35DE-9D695D4DF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A0B601F-CC0B-153E-860F-4900A52C0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/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/>
          </a:p>
        </p:txBody>
      </p:sp>
      <p:pic>
        <p:nvPicPr>
          <p:cNvPr id="9" name="Ipsos Logo">
            <a:extLst>
              <a:ext uri="{FF2B5EF4-FFF2-40B4-BE49-F238E27FC236}">
                <a16:creationId xmlns:a16="http://schemas.microsoft.com/office/drawing/2014/main" id="{54777517-18E8-B65B-210B-402639FB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9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half hanging bo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3DA0D89-443F-1536-4630-B3D43B4962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52439 w 12192000"/>
              <a:gd name="connsiteY1" fmla="*/ 0 h 6858000"/>
              <a:gd name="connsiteX2" fmla="*/ 452439 w 12192000"/>
              <a:gd name="connsiteY2" fmla="*/ 5948363 h 6858000"/>
              <a:gd name="connsiteX3" fmla="*/ 5253344 w 12192000"/>
              <a:gd name="connsiteY3" fmla="*/ 5948363 h 6858000"/>
              <a:gd name="connsiteX4" fmla="*/ 5938839 w 12192000"/>
              <a:gd name="connsiteY4" fmla="*/ 5258704 h 6858000"/>
              <a:gd name="connsiteX5" fmla="*/ 5938839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52439" y="0"/>
                </a:lnTo>
                <a:lnTo>
                  <a:pt x="452439" y="5948363"/>
                </a:lnTo>
                <a:lnTo>
                  <a:pt x="5253344" y="5948363"/>
                </a:lnTo>
                <a:lnTo>
                  <a:pt x="5938839" y="5258704"/>
                </a:lnTo>
                <a:lnTo>
                  <a:pt x="593883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8B6D4E6-07B9-1C8D-69DD-712BC77D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0" y="701874"/>
            <a:ext cx="5498363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64000" y="1792800"/>
            <a:ext cx="5498363" cy="4155563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7" name="Classification">
            <a:extLst>
              <a:ext uri="{FF2B5EF4-FFF2-40B4-BE49-F238E27FC236}">
                <a16:creationId xmlns:a16="http://schemas.microsoft.com/office/drawing/2014/main" id="{1B7F9D42-B89E-2E2D-5BB1-AFFFAA40F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F9E6DAF9-96D7-8FA1-51A4-BDE812BB2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/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/>
          </a:p>
        </p:txBody>
      </p:sp>
      <p:pic>
        <p:nvPicPr>
          <p:cNvPr id="9" name="Ipsos Logo">
            <a:extLst>
              <a:ext uri="{FF2B5EF4-FFF2-40B4-BE49-F238E27FC236}">
                <a16:creationId xmlns:a16="http://schemas.microsoft.com/office/drawing/2014/main" id="{290EC8AD-DB22-A6B7-9B7C-FB20889DD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04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right minim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54E27D68-304E-2851-A717-EC07EC07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2598737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laceholder">
            <a:extLst>
              <a:ext uri="{FF2B5EF4-FFF2-40B4-BE49-F238E27FC236}">
                <a16:creationId xmlns:a16="http://schemas.microsoft.com/office/drawing/2014/main" id="{65919DFD-5216-47CC-A2D5-A0B970BE96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2133600"/>
            <a:ext cx="2598737" cy="3814763"/>
          </a:xfrm>
          <a:prstGeom prst="rect">
            <a:avLst/>
          </a:prstGeom>
        </p:spPr>
        <p:txBody>
          <a:bodyPr/>
          <a:lstStyle>
            <a:lvl2pPr marL="180975" indent="-180975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B940E09C-FB56-2356-82CD-53290C1A1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55975" y="0"/>
            <a:ext cx="8386763" cy="5948363"/>
          </a:xfrm>
          <a:custGeom>
            <a:avLst/>
            <a:gdLst>
              <a:gd name="connsiteX0" fmla="*/ 0 w 8386763"/>
              <a:gd name="connsiteY0" fmla="*/ 0 h 5948363"/>
              <a:gd name="connsiteX1" fmla="*/ 8386763 w 8386763"/>
              <a:gd name="connsiteY1" fmla="*/ 0 h 5948363"/>
              <a:gd name="connsiteX2" fmla="*/ 8386763 w 8386763"/>
              <a:gd name="connsiteY2" fmla="*/ 4779992 h 5948363"/>
              <a:gd name="connsiteX3" fmla="*/ 7218392 w 8386763"/>
              <a:gd name="connsiteY3" fmla="*/ 5948363 h 5948363"/>
              <a:gd name="connsiteX4" fmla="*/ 0 w 8386763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6763" h="5948363">
                <a:moveTo>
                  <a:pt x="0" y="0"/>
                </a:moveTo>
                <a:lnTo>
                  <a:pt x="8386763" y="0"/>
                </a:lnTo>
                <a:lnTo>
                  <a:pt x="8386763" y="4779992"/>
                </a:lnTo>
                <a:lnTo>
                  <a:pt x="7218392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01177342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Left minim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A647BE65-B969-B69D-209F-96B62E40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762" y="701874"/>
            <a:ext cx="2600325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laceholder">
            <a:extLst>
              <a:ext uri="{FF2B5EF4-FFF2-40B4-BE49-F238E27FC236}">
                <a16:creationId xmlns:a16="http://schemas.microsoft.com/office/drawing/2014/main" id="{65919DFD-5216-47CC-A2D5-A0B970BE96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8763" y="2162629"/>
            <a:ext cx="2562158" cy="3785734"/>
          </a:xfrm>
          <a:prstGeom prst="rect">
            <a:avLst/>
          </a:prstGeom>
        </p:spPr>
        <p:txBody>
          <a:bodyPr/>
          <a:lstStyle>
            <a:lvl2pPr marL="180975" indent="-180975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925894C0-F0A5-92C3-CA5E-CC0E9E192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930" y="0"/>
            <a:ext cx="8386763" cy="5948363"/>
          </a:xfrm>
          <a:custGeom>
            <a:avLst/>
            <a:gdLst>
              <a:gd name="connsiteX0" fmla="*/ 0 w 8386763"/>
              <a:gd name="connsiteY0" fmla="*/ 0 h 5948363"/>
              <a:gd name="connsiteX1" fmla="*/ 8386763 w 8386763"/>
              <a:gd name="connsiteY1" fmla="*/ 0 h 5948363"/>
              <a:gd name="connsiteX2" fmla="*/ 8386763 w 8386763"/>
              <a:gd name="connsiteY2" fmla="*/ 4798847 h 5948363"/>
              <a:gd name="connsiteX3" fmla="*/ 7237247 w 8386763"/>
              <a:gd name="connsiteY3" fmla="*/ 5948363 h 5948363"/>
              <a:gd name="connsiteX4" fmla="*/ 0 w 8386763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6763" h="5948363">
                <a:moveTo>
                  <a:pt x="0" y="0"/>
                </a:moveTo>
                <a:lnTo>
                  <a:pt x="8386763" y="0"/>
                </a:lnTo>
                <a:lnTo>
                  <a:pt x="8386763" y="4798847"/>
                </a:lnTo>
                <a:lnTo>
                  <a:pt x="7237247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0231970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1350000"/>
            <a:ext cx="5825925" cy="715669"/>
          </a:xfrm>
        </p:spPr>
        <p:txBody>
          <a:bodyPr/>
          <a:lstStyle>
            <a:lvl1pPr>
              <a:defRPr sz="48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8CDCDA0A-C736-B40F-7E80-2D0FC7024A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799" y="3494989"/>
            <a:ext cx="3851275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Optional additional information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67F8163F-D370-5C4C-500A-7D576C59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000" y="0"/>
            <a:ext cx="10300263" cy="6870700"/>
          </a:xfrm>
          <a:custGeom>
            <a:avLst/>
            <a:gdLst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6896100 w 10287001"/>
              <a:gd name="connsiteY3" fmla="*/ 6858000 h 6858000"/>
              <a:gd name="connsiteX4" fmla="*/ 0 w 10287001"/>
              <a:gd name="connsiteY4" fmla="*/ 6858000 h 6858000"/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8636000 w 10287001"/>
              <a:gd name="connsiteY3" fmla="*/ 5080000 h 6858000"/>
              <a:gd name="connsiteX4" fmla="*/ 6896100 w 10287001"/>
              <a:gd name="connsiteY4" fmla="*/ 6858000 h 6858000"/>
              <a:gd name="connsiteX5" fmla="*/ 0 w 10287001"/>
              <a:gd name="connsiteY5" fmla="*/ 6858000 h 6858000"/>
              <a:gd name="connsiteX6" fmla="*/ 6858000 w 10287001"/>
              <a:gd name="connsiteY6" fmla="*/ 0 h 6858000"/>
              <a:gd name="connsiteX0" fmla="*/ 6858000 w 10287001"/>
              <a:gd name="connsiteY0" fmla="*/ 0 h 6870700"/>
              <a:gd name="connsiteX1" fmla="*/ 10287001 w 10287001"/>
              <a:gd name="connsiteY1" fmla="*/ 0 h 6870700"/>
              <a:gd name="connsiteX2" fmla="*/ 10287001 w 10287001"/>
              <a:gd name="connsiteY2" fmla="*/ 3467099 h 6870700"/>
              <a:gd name="connsiteX3" fmla="*/ 10274300 w 10287001"/>
              <a:gd name="connsiteY3" fmla="*/ 6870700 h 6870700"/>
              <a:gd name="connsiteX4" fmla="*/ 6896100 w 10287001"/>
              <a:gd name="connsiteY4" fmla="*/ 6858000 h 6870700"/>
              <a:gd name="connsiteX5" fmla="*/ 0 w 10287001"/>
              <a:gd name="connsiteY5" fmla="*/ 6858000 h 6870700"/>
              <a:gd name="connsiteX6" fmla="*/ 6858000 w 10287001"/>
              <a:gd name="connsiteY6" fmla="*/ 0 h 6870700"/>
              <a:gd name="connsiteX0" fmla="*/ 6858000 w 10300263"/>
              <a:gd name="connsiteY0" fmla="*/ 0 h 6870700"/>
              <a:gd name="connsiteX1" fmla="*/ 10287001 w 10300263"/>
              <a:gd name="connsiteY1" fmla="*/ 0 h 6870700"/>
              <a:gd name="connsiteX2" fmla="*/ 10287001 w 10300263"/>
              <a:gd name="connsiteY2" fmla="*/ 3467099 h 6870700"/>
              <a:gd name="connsiteX3" fmla="*/ 10299700 w 10300263"/>
              <a:gd name="connsiteY3" fmla="*/ 6870700 h 6870700"/>
              <a:gd name="connsiteX4" fmla="*/ 6896100 w 10300263"/>
              <a:gd name="connsiteY4" fmla="*/ 6858000 h 6870700"/>
              <a:gd name="connsiteX5" fmla="*/ 0 w 10300263"/>
              <a:gd name="connsiteY5" fmla="*/ 6858000 h 6870700"/>
              <a:gd name="connsiteX6" fmla="*/ 6858000 w 10300263"/>
              <a:gd name="connsiteY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0263" h="6870700">
                <a:moveTo>
                  <a:pt x="6858000" y="0"/>
                </a:moveTo>
                <a:lnTo>
                  <a:pt x="10287001" y="0"/>
                </a:lnTo>
                <a:lnTo>
                  <a:pt x="10287001" y="3467099"/>
                </a:lnTo>
                <a:cubicBezTo>
                  <a:pt x="10282767" y="4601633"/>
                  <a:pt x="10303934" y="5736166"/>
                  <a:pt x="10299700" y="6870700"/>
                </a:cubicBezTo>
                <a:lnTo>
                  <a:pt x="6896100" y="6858000"/>
                </a:lnTo>
                <a:lnTo>
                  <a:pt x="0" y="6858000"/>
                </a:lnTo>
                <a:lnTo>
                  <a:pt x="6858000" y="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lassification">
            <a:extLst>
              <a:ext uri="{FF2B5EF4-FFF2-40B4-BE49-F238E27FC236}">
                <a16:creationId xmlns:a16="http://schemas.microsoft.com/office/drawing/2014/main" id="{268034F8-D9C2-8C58-D3F0-75FD7B94D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251108"/>
            <a:ext cx="1540262" cy="369332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77903447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iled Layou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F42B381-1039-293E-43D6-2D7C36B208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25400"/>
            <a:ext cx="12192000" cy="6883400"/>
          </a:xfrm>
          <a:custGeom>
            <a:avLst/>
            <a:gdLst>
              <a:gd name="connsiteX0" fmla="*/ 450504 w 12192000"/>
              <a:gd name="connsiteY0" fmla="*/ 1 h 6883400"/>
              <a:gd name="connsiteX1" fmla="*/ 450504 w 12192000"/>
              <a:gd name="connsiteY1" fmla="*/ 5981738 h 6883400"/>
              <a:gd name="connsiteX2" fmla="*/ 2688430 w 12192000"/>
              <a:gd name="connsiteY2" fmla="*/ 5981738 h 6883400"/>
              <a:gd name="connsiteX3" fmla="*/ 3046104 w 12192000"/>
              <a:gd name="connsiteY3" fmla="*/ 5624064 h 6883400"/>
              <a:gd name="connsiteX4" fmla="*/ 3046104 w 12192000"/>
              <a:gd name="connsiteY4" fmla="*/ 1 h 6883400"/>
              <a:gd name="connsiteX5" fmla="*/ 0 w 12192000"/>
              <a:gd name="connsiteY5" fmla="*/ 0 h 6883400"/>
              <a:gd name="connsiteX6" fmla="*/ 12192000 w 12192000"/>
              <a:gd name="connsiteY6" fmla="*/ 0 h 6883400"/>
              <a:gd name="connsiteX7" fmla="*/ 12192000 w 12192000"/>
              <a:gd name="connsiteY7" fmla="*/ 6883400 h 6883400"/>
              <a:gd name="connsiteX8" fmla="*/ 0 w 12192000"/>
              <a:gd name="connsiteY8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83400">
                <a:moveTo>
                  <a:pt x="450504" y="1"/>
                </a:moveTo>
                <a:lnTo>
                  <a:pt x="450504" y="5981738"/>
                </a:lnTo>
                <a:lnTo>
                  <a:pt x="2688430" y="5981738"/>
                </a:lnTo>
                <a:lnTo>
                  <a:pt x="3046104" y="5624064"/>
                </a:lnTo>
                <a:lnTo>
                  <a:pt x="3046104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3400"/>
                </a:lnTo>
                <a:lnTo>
                  <a:pt x="0" y="6883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D2372C9-E215-1003-F25D-B5AE1F568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292" y="701874"/>
            <a:ext cx="2450237" cy="715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Layout template for detailed charts</a:t>
            </a:r>
            <a:endParaRPr lang="en-GB"/>
          </a:p>
        </p:txBody>
      </p:sp>
      <p:sp>
        <p:nvSpPr>
          <p:cNvPr id="8" name="Classification">
            <a:extLst>
              <a:ext uri="{FF2B5EF4-FFF2-40B4-BE49-F238E27FC236}">
                <a16:creationId xmlns:a16="http://schemas.microsoft.com/office/drawing/2014/main" id="{1FD5E72A-4FB1-9357-95B0-F84114833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8CB5E03-5B60-497F-CBCB-51C260ABC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/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/>
          </a:p>
        </p:txBody>
      </p:sp>
      <p:pic>
        <p:nvPicPr>
          <p:cNvPr id="10" name="Ipsos Logo">
            <a:extLst>
              <a:ext uri="{FF2B5EF4-FFF2-40B4-BE49-F238E27FC236}">
                <a16:creationId xmlns:a16="http://schemas.microsoft.com/office/drawing/2014/main" id="{0B97379A-060C-9B8C-6F5A-E84C90EC2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F11785-B413-589E-0FD6-7AB08D4684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2362200"/>
            <a:ext cx="2317750" cy="172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Change background colour to swap colours here</a:t>
            </a:r>
          </a:p>
        </p:txBody>
      </p:sp>
    </p:spTree>
    <p:extLst>
      <p:ext uri="{BB962C8B-B14F-4D97-AF65-F5344CB8AC3E}">
        <p14:creationId xmlns:p14="http://schemas.microsoft.com/office/powerpoint/2010/main" val="95981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iled layout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F5A8724-4541-9190-19BE-6AFAB2B027F2}"/>
              </a:ext>
            </a:extLst>
          </p:cNvPr>
          <p:cNvSpPr/>
          <p:nvPr userDrawn="1"/>
        </p:nvSpPr>
        <p:spPr>
          <a:xfrm>
            <a:off x="0" y="-25400"/>
            <a:ext cx="12192000" cy="6883400"/>
          </a:xfrm>
          <a:custGeom>
            <a:avLst/>
            <a:gdLst>
              <a:gd name="connsiteX0" fmla="*/ 450504 w 12192000"/>
              <a:gd name="connsiteY0" fmla="*/ 1 h 6883400"/>
              <a:gd name="connsiteX1" fmla="*/ 450504 w 12192000"/>
              <a:gd name="connsiteY1" fmla="*/ 5981738 h 6883400"/>
              <a:gd name="connsiteX2" fmla="*/ 2688430 w 12192000"/>
              <a:gd name="connsiteY2" fmla="*/ 5981738 h 6883400"/>
              <a:gd name="connsiteX3" fmla="*/ 3046104 w 12192000"/>
              <a:gd name="connsiteY3" fmla="*/ 5624064 h 6883400"/>
              <a:gd name="connsiteX4" fmla="*/ 3046104 w 12192000"/>
              <a:gd name="connsiteY4" fmla="*/ 1 h 6883400"/>
              <a:gd name="connsiteX5" fmla="*/ 0 w 12192000"/>
              <a:gd name="connsiteY5" fmla="*/ 0 h 6883400"/>
              <a:gd name="connsiteX6" fmla="*/ 12192000 w 12192000"/>
              <a:gd name="connsiteY6" fmla="*/ 0 h 6883400"/>
              <a:gd name="connsiteX7" fmla="*/ 12192000 w 12192000"/>
              <a:gd name="connsiteY7" fmla="*/ 6883400 h 6883400"/>
              <a:gd name="connsiteX8" fmla="*/ 0 w 12192000"/>
              <a:gd name="connsiteY8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83400">
                <a:moveTo>
                  <a:pt x="450504" y="1"/>
                </a:moveTo>
                <a:lnTo>
                  <a:pt x="450504" y="5981738"/>
                </a:lnTo>
                <a:lnTo>
                  <a:pt x="2688430" y="5981738"/>
                </a:lnTo>
                <a:lnTo>
                  <a:pt x="3046104" y="5624064"/>
                </a:lnTo>
                <a:lnTo>
                  <a:pt x="3046104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3400"/>
                </a:lnTo>
                <a:lnTo>
                  <a:pt x="0" y="6883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D2372C9-E215-1003-F25D-B5AE1F568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701874"/>
            <a:ext cx="2451600" cy="715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Layout template for detailed charts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98D0F1BA-16E4-EAD4-97CD-9005E8F027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5975" y="701675"/>
            <a:ext cx="8393113" cy="4959350"/>
          </a:xfrm>
          <a:prstGeom prst="rect">
            <a:avLst/>
          </a:prstGeom>
        </p:spPr>
        <p:txBody>
          <a:bodyPr numCol="3" spcCol="288000"/>
          <a:lstStyle>
            <a:lvl1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/>
            </a:lvl1pPr>
            <a:lvl2pPr marL="180975" indent="-180975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/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200"/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200"/>
            </a:lvl5pPr>
          </a:lstStyle>
          <a:p>
            <a:pPr lvl="0"/>
            <a:r>
              <a:rPr lang="en-US"/>
              <a:t>Three column continuous text box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lassification">
            <a:extLst>
              <a:ext uri="{FF2B5EF4-FFF2-40B4-BE49-F238E27FC236}">
                <a16:creationId xmlns:a16="http://schemas.microsoft.com/office/drawing/2014/main" id="{B961AA34-75D9-C9A6-7BD0-9D60DE9B0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DA8AF27-09F6-FB80-237B-0B39AE098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/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/>
          </a:p>
        </p:txBody>
      </p:sp>
      <p:pic>
        <p:nvPicPr>
          <p:cNvPr id="7" name="Ipsos Logo">
            <a:extLst>
              <a:ext uri="{FF2B5EF4-FFF2-40B4-BE49-F238E27FC236}">
                <a16:creationId xmlns:a16="http://schemas.microsoft.com/office/drawing/2014/main" id="{138D959D-8813-58C7-EA34-969E4DADD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947B3E0-7170-6F72-FE06-FA6FB195BC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2362200"/>
            <a:ext cx="2317750" cy="172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Change background colour to swap colours here</a:t>
            </a:r>
          </a:p>
        </p:txBody>
      </p:sp>
    </p:spTree>
    <p:extLst>
      <p:ext uri="{BB962C8B-B14F-4D97-AF65-F5344CB8AC3E}">
        <p14:creationId xmlns:p14="http://schemas.microsoft.com/office/powerpoint/2010/main" val="2621291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strip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4C05822E-F8EF-0B26-EE8C-294CF585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701874"/>
            <a:ext cx="7051812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laceholder">
            <a:extLst>
              <a:ext uri="{FF2B5EF4-FFF2-40B4-BE49-F238E27FC236}">
                <a16:creationId xmlns:a16="http://schemas.microsoft.com/office/drawing/2014/main" id="{65EFF5B5-9A6C-6AFB-ABBA-564B4F8855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263" y="1809749"/>
            <a:ext cx="5499100" cy="4138613"/>
          </a:xfrm>
          <a:prstGeom prst="rect">
            <a:avLst/>
          </a:prstGeom>
        </p:spPr>
        <p:txBody>
          <a:bodyPr numCol="2" spcCol="288000"/>
          <a:lstStyle>
            <a:lvl1pPr marL="0" indent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Wingdings 2" panose="05020102010507070707" pitchFamily="18" charset="2"/>
              <a:buNone/>
              <a:defRPr sz="1200"/>
            </a:lvl1pPr>
            <a:lvl2pPr marL="180975" indent="-180975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defRPr sz="1200"/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200"/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1F1C54D2-D2EE-04BE-5F32-CEBA48FF0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0450" y="1"/>
            <a:ext cx="8591550" cy="6858000"/>
          </a:xfrm>
          <a:custGeom>
            <a:avLst/>
            <a:gdLst>
              <a:gd name="connsiteX0" fmla="*/ 6857996 w 8591550"/>
              <a:gd name="connsiteY0" fmla="*/ 0 h 6858000"/>
              <a:gd name="connsiteX1" fmla="*/ 8591550 w 8591550"/>
              <a:gd name="connsiteY1" fmla="*/ 0 h 6858000"/>
              <a:gd name="connsiteX2" fmla="*/ 8591550 w 8591550"/>
              <a:gd name="connsiteY2" fmla="*/ 3852860 h 6858000"/>
              <a:gd name="connsiteX3" fmla="*/ 5586410 w 8591550"/>
              <a:gd name="connsiteY3" fmla="*/ 6858000 h 6858000"/>
              <a:gd name="connsiteX4" fmla="*/ 0 w 8591550"/>
              <a:gd name="connsiteY4" fmla="*/ 6858000 h 6858000"/>
              <a:gd name="connsiteX5" fmla="*/ 0 w 8591550"/>
              <a:gd name="connsiteY5" fmla="*/ 68579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1550" h="6858000">
                <a:moveTo>
                  <a:pt x="6857996" y="0"/>
                </a:moveTo>
                <a:lnTo>
                  <a:pt x="8591550" y="0"/>
                </a:lnTo>
                <a:lnTo>
                  <a:pt x="8591550" y="3852860"/>
                </a:lnTo>
                <a:lnTo>
                  <a:pt x="5586410" y="6858000"/>
                </a:lnTo>
                <a:lnTo>
                  <a:pt x="0" y="6858000"/>
                </a:lnTo>
                <a:lnTo>
                  <a:pt x="0" y="6857996"/>
                </a:lnTo>
                <a:close/>
              </a:path>
            </a:pathLst>
          </a:custGeom>
          <a:pattFill prst="dk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 algn="ctr"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Classification">
            <a:extLst>
              <a:ext uri="{FF2B5EF4-FFF2-40B4-BE49-F238E27FC236}">
                <a16:creationId xmlns:a16="http://schemas.microsoft.com/office/drawing/2014/main" id="{2A357368-6911-F108-4C72-BC6BCD6C2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9" y="6251108"/>
            <a:ext cx="1925190" cy="369332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pic>
        <p:nvPicPr>
          <p:cNvPr id="2" name="Ipsos Logo">
            <a:extLst>
              <a:ext uri="{FF2B5EF4-FFF2-40B4-BE49-F238E27FC236}">
                <a16:creationId xmlns:a16="http://schemas.microsoft.com/office/drawing/2014/main" id="{5736C387-1E30-3967-00C5-67A2D4B1A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0078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4ADF9F4-0984-90BB-D24E-468E60FF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Biographies / Team Slide</a:t>
            </a:r>
            <a:endParaRPr lang="en-GB"/>
          </a:p>
        </p:txBody>
      </p:sp>
      <p:sp>
        <p:nvSpPr>
          <p:cNvPr id="16" name="Name 1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2913" y="1736725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1D022528-6EBA-C4A0-BEB6-F9204610C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5613" y="232385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laceholder 1">
            <a:extLst>
              <a:ext uri="{FF2B5EF4-FFF2-40B4-BE49-F238E27FC236}">
                <a16:creationId xmlns:a16="http://schemas.microsoft.com/office/drawing/2014/main" id="{A81DA3D4-EF88-48E1-A722-44D4D0FA10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2913" y="4045998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Title and brief role description here</a:t>
            </a:r>
          </a:p>
        </p:txBody>
      </p:sp>
      <p:sp>
        <p:nvSpPr>
          <p:cNvPr id="20" name="Name 2">
            <a:extLst>
              <a:ext uri="{FF2B5EF4-FFF2-40B4-BE49-F238E27FC236}">
                <a16:creationId xmlns:a16="http://schemas.microsoft.com/office/drawing/2014/main" id="{71613F17-97E2-4491-9EF3-F01FFDE6E8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9122" y="1736725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CAD9EA5-E736-4B69-C6BA-B70AA49A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390052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laceholder 2">
            <a:extLst>
              <a:ext uri="{FF2B5EF4-FFF2-40B4-BE49-F238E27FC236}">
                <a16:creationId xmlns:a16="http://schemas.microsoft.com/office/drawing/2014/main" id="{6F22912B-7D36-4077-8BFB-FDA6B7BA0E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79892" y="4045998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Title and brief role description here</a:t>
            </a:r>
          </a:p>
        </p:txBody>
      </p:sp>
      <p:sp>
        <p:nvSpPr>
          <p:cNvPr id="24" name="Name 3">
            <a:extLst>
              <a:ext uri="{FF2B5EF4-FFF2-40B4-BE49-F238E27FC236}">
                <a16:creationId xmlns:a16="http://schemas.microsoft.com/office/drawing/2014/main" id="{4ACD92D7-D8E5-4F1B-8FF3-A92BC817BD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15331" y="1736725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57D52C6-2870-E30F-D4E4-6FE20FD88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324491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laceholder 3">
            <a:extLst>
              <a:ext uri="{FF2B5EF4-FFF2-40B4-BE49-F238E27FC236}">
                <a16:creationId xmlns:a16="http://schemas.microsoft.com/office/drawing/2014/main" id="{459EAA34-4CBD-4836-8FB9-E4972A4D470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16871" y="4045998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Title and brief role description here</a:t>
            </a:r>
          </a:p>
        </p:txBody>
      </p:sp>
      <p:sp>
        <p:nvSpPr>
          <p:cNvPr id="27" name="Name 4">
            <a:extLst>
              <a:ext uri="{FF2B5EF4-FFF2-40B4-BE49-F238E27FC236}">
                <a16:creationId xmlns:a16="http://schemas.microsoft.com/office/drawing/2014/main" id="{95119930-DF3D-4F95-9821-DD803BEC06B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540" y="1748727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74A36C6-E21E-40D7-90B6-E4EE4ED3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58930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laceholder 4">
            <a:extLst>
              <a:ext uri="{FF2B5EF4-FFF2-40B4-BE49-F238E27FC236}">
                <a16:creationId xmlns:a16="http://schemas.microsoft.com/office/drawing/2014/main" id="{F1EC47F3-3364-4097-9549-A48AAC2F52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3850" y="4058000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Title and brief role description here</a:t>
            </a:r>
          </a:p>
        </p:txBody>
      </p:sp>
      <p:sp>
        <p:nvSpPr>
          <p:cNvPr id="30" name="Name 5">
            <a:extLst>
              <a:ext uri="{FF2B5EF4-FFF2-40B4-BE49-F238E27FC236}">
                <a16:creationId xmlns:a16="http://schemas.microsoft.com/office/drawing/2014/main" id="{8BC3BB59-8297-4139-8EEB-7AA6A36205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87749" y="1748727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63214CF-5EA4-B6FC-063D-D3496667E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193369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laceholder 5">
            <a:extLst>
              <a:ext uri="{FF2B5EF4-FFF2-40B4-BE49-F238E27FC236}">
                <a16:creationId xmlns:a16="http://schemas.microsoft.com/office/drawing/2014/main" id="{3539E75B-AA24-4E49-B21A-8AAB8E62C4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90829" y="4058000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Title and brief role description here</a:t>
            </a:r>
          </a:p>
        </p:txBody>
      </p:sp>
      <p:sp>
        <p:nvSpPr>
          <p:cNvPr id="33" name="Name 6">
            <a:extLst>
              <a:ext uri="{FF2B5EF4-FFF2-40B4-BE49-F238E27FC236}">
                <a16:creationId xmlns:a16="http://schemas.microsoft.com/office/drawing/2014/main" id="{3F21806D-0731-464D-A660-3F50C5CAF67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23957" y="1735212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95C42D8A-99F6-7643-7FD4-13CD14652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0127809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laceholder 6">
            <a:extLst>
              <a:ext uri="{FF2B5EF4-FFF2-40B4-BE49-F238E27FC236}">
                <a16:creationId xmlns:a16="http://schemas.microsoft.com/office/drawing/2014/main" id="{E534BACD-3BA5-4149-ABE3-6C66E16EC23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127809" y="4044485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Title and brief role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752121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/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024DFEA-2014-1751-E480-8A66CDCDA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1898850"/>
            <a:ext cx="7010201" cy="715669"/>
          </a:xfrm>
        </p:spPr>
        <p:txBody>
          <a:bodyPr/>
          <a:lstStyle>
            <a:lvl1pPr>
              <a:lnSpc>
                <a:spcPct val="100000"/>
              </a:lnSpc>
              <a:defRPr sz="32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Quote or statement here – </a:t>
            </a:r>
            <a:br>
              <a:rPr lang="en-US"/>
            </a:br>
            <a:r>
              <a:rPr lang="en-US"/>
              <a:t>only black text is fully accessible on teal, green or orange</a:t>
            </a:r>
            <a:endParaRPr lang="en-GB"/>
          </a:p>
        </p:txBody>
      </p:sp>
      <p:sp>
        <p:nvSpPr>
          <p:cNvPr id="4" name="Triangle">
            <a:extLst>
              <a:ext uri="{FF2B5EF4-FFF2-40B4-BE49-F238E27FC236}">
                <a16:creationId xmlns:a16="http://schemas.microsoft.com/office/drawing/2014/main" id="{AE7DDF0E-41B4-9738-7FF8-611372687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281601" y="3947601"/>
            <a:ext cx="2910399" cy="291039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2" name="Classification">
            <a:extLst>
              <a:ext uri="{FF2B5EF4-FFF2-40B4-BE49-F238E27FC236}">
                <a16:creationId xmlns:a16="http://schemas.microsoft.com/office/drawing/2014/main" id="{1C5B0F71-0889-8AA3-1424-358FEF2E8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bg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BE4B9BBA-B9E4-5FF2-9CD0-52595120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>
              <a:solidFill>
                <a:schemeClr val="bg1"/>
              </a:solidFill>
            </a:endParaRPr>
          </a:p>
        </p:txBody>
      </p:sp>
      <p:pic>
        <p:nvPicPr>
          <p:cNvPr id="5" name="Ipsos Logo">
            <a:extLst>
              <a:ext uri="{FF2B5EF4-FFF2-40B4-BE49-F238E27FC236}">
                <a16:creationId xmlns:a16="http://schemas.microsoft.com/office/drawing/2014/main" id="{C8313A58-2212-9452-4CBE-3D4E7E92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4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Header">
            <a:extLst>
              <a:ext uri="{FF2B5EF4-FFF2-40B4-BE49-F238E27FC236}">
                <a16:creationId xmlns:a16="http://schemas.microsoft.com/office/drawing/2014/main" id="{B80FCDC1-4ADD-40AF-8A4F-44573B12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08163"/>
            <a:ext cx="5456880" cy="386131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4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1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0" name="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3992" y="1808163"/>
            <a:ext cx="5456880" cy="386131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4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422065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tyle 1">
    <p:bg>
      <p:bgPr>
        <a:gradFill>
          <a:gsLst>
            <a:gs pos="24000">
              <a:schemeClr val="accent1">
                <a:lumMod val="35000"/>
              </a:schemeClr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Quote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08550" y="2313873"/>
            <a:ext cx="7524198" cy="26365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your quote here</a:t>
            </a:r>
          </a:p>
        </p:txBody>
      </p:sp>
      <p:sp>
        <p:nvSpPr>
          <p:cNvPr id="5" name="Triangle">
            <a:extLst>
              <a:ext uri="{FF2B5EF4-FFF2-40B4-BE49-F238E27FC236}">
                <a16:creationId xmlns:a16="http://schemas.microsoft.com/office/drawing/2014/main" id="{92369341-2A1C-B6BE-3FEC-A2BEC04F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 rot="5400000">
            <a:off x="0" y="0"/>
            <a:ext cx="3124200" cy="3124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9" name="Classification">
            <a:extLst>
              <a:ext uri="{FF2B5EF4-FFF2-40B4-BE49-F238E27FC236}">
                <a16:creationId xmlns:a16="http://schemas.microsoft.com/office/drawing/2014/main" id="{87AAF9A5-97ED-3121-02DE-E041C61DC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bg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37E2842-3D57-CC10-EC4F-9181EFE3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>
              <a:solidFill>
                <a:schemeClr val="bg1"/>
              </a:solidFill>
            </a:endParaRPr>
          </a:p>
        </p:txBody>
      </p:sp>
      <p:pic>
        <p:nvPicPr>
          <p:cNvPr id="3" name="Ipsos Logo">
            <a:extLst>
              <a:ext uri="{FF2B5EF4-FFF2-40B4-BE49-F238E27FC236}">
                <a16:creationId xmlns:a16="http://schemas.microsoft.com/office/drawing/2014/main" id="{2B071C74-0F19-EA2F-036E-1B05F328F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5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600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Styl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Quote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7571" y="2110704"/>
            <a:ext cx="7731153" cy="26365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your quote here</a:t>
            </a:r>
          </a:p>
        </p:txBody>
      </p:sp>
      <p:sp>
        <p:nvSpPr>
          <p:cNvPr id="5" name="Triangle">
            <a:extLst>
              <a:ext uri="{FF2B5EF4-FFF2-40B4-BE49-F238E27FC236}">
                <a16:creationId xmlns:a16="http://schemas.microsoft.com/office/drawing/2014/main" id="{5E6CCB16-8027-823A-186E-7DACFA707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086850" y="3733800"/>
            <a:ext cx="3124200" cy="3124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9" name="Classification">
            <a:extLst>
              <a:ext uri="{FF2B5EF4-FFF2-40B4-BE49-F238E27FC236}">
                <a16:creationId xmlns:a16="http://schemas.microsoft.com/office/drawing/2014/main" id="{9A7F0732-5FE1-1906-422A-09BFADEA9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bg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2A9A7B3-31B0-9E04-B931-0D35E84DE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>
              <a:solidFill>
                <a:schemeClr val="bg1"/>
              </a:solidFill>
            </a:endParaRPr>
          </a:p>
        </p:txBody>
      </p:sp>
      <p:pic>
        <p:nvPicPr>
          <p:cNvPr id="3" name="Ipsos Logo">
            <a:extLst>
              <a:ext uri="{FF2B5EF4-FFF2-40B4-BE49-F238E27FC236}">
                <a16:creationId xmlns:a16="http://schemas.microsoft.com/office/drawing/2014/main" id="{3E29EF74-455B-BB39-180E-E2AFABF3D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02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600">
          <p15:clr>
            <a:srgbClr val="F26B43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6838E746-8C0D-4144-AC8E-FA9CF117C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450000" y="811950"/>
            <a:ext cx="5407103" cy="3742438"/>
          </a:xfrm>
        </p:spPr>
        <p:txBody>
          <a:bodyPr anchor="t"/>
          <a:lstStyle>
            <a:lvl1pPr>
              <a:defRPr sz="36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Summary text background image (text can be recoloured depending on image colour)</a:t>
            </a:r>
            <a:endParaRPr lang="fr-FR"/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A8B69072-8F91-57EB-1C5E-B1807F844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733800 h 6858000"/>
              <a:gd name="connsiteX3" fmla="*/ 90678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733800"/>
                </a:lnTo>
                <a:lnTo>
                  <a:pt x="9067800" y="6858000"/>
                </a:lnTo>
                <a:lnTo>
                  <a:pt x="0" y="68580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GB"/>
              <a:t>Click icon in centre to add image</a:t>
            </a:r>
            <a:br>
              <a:rPr lang="en-GB"/>
            </a:br>
            <a:r>
              <a:rPr lang="en-GB"/>
              <a:t>Send image to back so elements show on the page</a:t>
            </a:r>
          </a:p>
          <a:p>
            <a:pPr lvl="0" algn="ctr"/>
            <a:endParaRPr lang="en-GB"/>
          </a:p>
          <a:p>
            <a:pPr lvl="0" algn="ctr"/>
            <a:endParaRPr lang="en-GB"/>
          </a:p>
          <a:p>
            <a:pPr lvl="0" algn="ctr"/>
            <a:endParaRPr lang="en-GB"/>
          </a:p>
        </p:txBody>
      </p:sp>
      <p:pic>
        <p:nvPicPr>
          <p:cNvPr id="6" name="Ipsos Logo">
            <a:extLst>
              <a:ext uri="{FF2B5EF4-FFF2-40B4-BE49-F238E27FC236}">
                <a16:creationId xmlns:a16="http://schemas.microsoft.com/office/drawing/2014/main" id="{52B28BDF-4159-E6C3-47E8-C045FBADA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1343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A0EF3274-3DAF-E90F-9AC0-22CB0B646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GB"/>
            </a:lvl1pPr>
          </a:lstStyle>
          <a:p>
            <a:pPr lvl="0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86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350000"/>
            <a:ext cx="6797676" cy="715669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4800" b="0" cap="all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3C4CEC0F-4F4E-C628-E777-B49D1A8239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494989"/>
            <a:ext cx="6096000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Optional additional information</a:t>
            </a:r>
          </a:p>
        </p:txBody>
      </p:sp>
      <p:sp>
        <p:nvSpPr>
          <p:cNvPr id="5" name="Parallelogram">
            <a:extLst>
              <a:ext uri="{FF2B5EF4-FFF2-40B4-BE49-F238E27FC236}">
                <a16:creationId xmlns:a16="http://schemas.microsoft.com/office/drawing/2014/main" id="{FC6D638B-3FB9-6E86-FCF3-E91BAFA35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8100000">
            <a:off x="4274993" y="2748846"/>
            <a:ext cx="10227496" cy="3345332"/>
          </a:xfrm>
          <a:custGeom>
            <a:avLst/>
            <a:gdLst>
              <a:gd name="connsiteX0" fmla="*/ 0 w 10227496"/>
              <a:gd name="connsiteY0" fmla="*/ 2822007 h 3345332"/>
              <a:gd name="connsiteX1" fmla="*/ 2822008 w 10227496"/>
              <a:gd name="connsiteY1" fmla="*/ 0 h 3345332"/>
              <a:gd name="connsiteX2" fmla="*/ 6882164 w 10227496"/>
              <a:gd name="connsiteY2" fmla="*/ 0 h 3345332"/>
              <a:gd name="connsiteX3" fmla="*/ 10227496 w 10227496"/>
              <a:gd name="connsiteY3" fmla="*/ 3345332 h 3345332"/>
              <a:gd name="connsiteX4" fmla="*/ 523325 w 10227496"/>
              <a:gd name="connsiteY4" fmla="*/ 3345332 h 334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7496" h="3345332">
                <a:moveTo>
                  <a:pt x="0" y="2822007"/>
                </a:moveTo>
                <a:lnTo>
                  <a:pt x="2822008" y="0"/>
                </a:lnTo>
                <a:lnTo>
                  <a:pt x="6882164" y="0"/>
                </a:lnTo>
                <a:lnTo>
                  <a:pt x="10227496" y="3345332"/>
                </a:lnTo>
                <a:lnTo>
                  <a:pt x="523325" y="3345332"/>
                </a:lnTo>
                <a:close/>
              </a:path>
            </a:pathLst>
          </a:custGeom>
          <a:solidFill>
            <a:srgbClr val="000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1400" err="1">
              <a:solidFill>
                <a:schemeClr val="tx1"/>
              </a:solidFill>
            </a:endParaRPr>
          </a:p>
        </p:txBody>
      </p:sp>
      <p:sp>
        <p:nvSpPr>
          <p:cNvPr id="3" name="Classification">
            <a:extLst>
              <a:ext uri="{FF2B5EF4-FFF2-40B4-BE49-F238E27FC236}">
                <a16:creationId xmlns:a16="http://schemas.microsoft.com/office/drawing/2014/main" id="{6B269EC5-8F47-12C3-1099-D5DEFDEAE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497329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bg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pic>
        <p:nvPicPr>
          <p:cNvPr id="7" name="Ipsos Logo">
            <a:extLst>
              <a:ext uri="{FF2B5EF4-FFF2-40B4-BE49-F238E27FC236}">
                <a16:creationId xmlns:a16="http://schemas.microsoft.com/office/drawing/2014/main" id="{7A2B175B-B946-04A7-B88B-99D866297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0480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">
            <a:extLst>
              <a:ext uri="{FF2B5EF4-FFF2-40B4-BE49-F238E27FC236}">
                <a16:creationId xmlns:a16="http://schemas.microsoft.com/office/drawing/2014/main" id="{F33785E0-DBDC-A691-50F6-D30517E18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Full bleed video layout</a:t>
            </a:r>
          </a:p>
        </p:txBody>
      </p:sp>
    </p:spTree>
    <p:extLst>
      <p:ext uri="{BB962C8B-B14F-4D97-AF65-F5344CB8AC3E}">
        <p14:creationId xmlns:p14="http://schemas.microsoft.com/office/powerpoint/2010/main" val="1422186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Header">
            <a:extLst>
              <a:ext uri="{FF2B5EF4-FFF2-40B4-BE49-F238E27FC236}">
                <a16:creationId xmlns:a16="http://schemas.microsoft.com/office/drawing/2014/main" id="{4E7DB10B-B766-4A3C-BABF-17B2D91DB2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1" y="1792800"/>
            <a:ext cx="2591650" cy="3876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8" name="Chart / Diagram">
            <a:extLst>
              <a:ext uri="{FF2B5EF4-FFF2-40B4-BE49-F238E27FC236}">
                <a16:creationId xmlns:a16="http://schemas.microsoft.com/office/drawing/2014/main" id="{08D894DB-FF91-4B8E-8C44-72A8DC9940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355975" y="1792800"/>
            <a:ext cx="8410071" cy="387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Insert diagram or visual content here</a:t>
            </a:r>
          </a:p>
        </p:txBody>
      </p:sp>
      <p:sp>
        <p:nvSpPr>
          <p:cNvPr id="11" name="Base &amp; Source">
            <a:extLst>
              <a:ext uri="{FF2B5EF4-FFF2-40B4-BE49-F238E27FC236}">
                <a16:creationId xmlns:a16="http://schemas.microsoft.com/office/drawing/2014/main" id="{C52F8B06-1F56-44E1-9BCB-34E6B05490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2897" y="5823783"/>
            <a:ext cx="11277975" cy="124906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 algn="r">
              <a:buNone/>
              <a:defRPr sz="8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Base and source info (delete if not necessary)</a:t>
            </a:r>
          </a:p>
        </p:txBody>
      </p:sp>
    </p:spTree>
    <p:extLst>
      <p:ext uri="{BB962C8B-B14F-4D97-AF65-F5344CB8AC3E}">
        <p14:creationId xmlns:p14="http://schemas.microsoft.com/office/powerpoint/2010/main" val="168148700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splay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092494"/>
            <a:ext cx="5391605" cy="715669"/>
          </a:xfrm>
        </p:spPr>
        <p:txBody>
          <a:bodyPr/>
          <a:lstStyle>
            <a:lvl1pPr>
              <a:defRPr sz="4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33BB7AA-54DD-4BAB-0FD5-D287A85CE4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494989"/>
            <a:ext cx="3551238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Optional additional information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67F8163F-D370-5C4C-500A-7D576C59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000" y="0"/>
            <a:ext cx="10287001" cy="6858000"/>
          </a:xfrm>
          <a:custGeom>
            <a:avLst/>
            <a:gdLst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6896100 w 10287001"/>
              <a:gd name="connsiteY3" fmla="*/ 6858000 h 6858000"/>
              <a:gd name="connsiteX4" fmla="*/ 0 w 1028700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01" h="6858000">
                <a:moveTo>
                  <a:pt x="6858000" y="0"/>
                </a:moveTo>
                <a:lnTo>
                  <a:pt x="10287001" y="0"/>
                </a:lnTo>
                <a:lnTo>
                  <a:pt x="10287001" y="3467099"/>
                </a:lnTo>
                <a:lnTo>
                  <a:pt x="6896100" y="6858000"/>
                </a:lnTo>
                <a:lnTo>
                  <a:pt x="0" y="6858000"/>
                </a:lnTo>
                <a:close/>
              </a:path>
            </a:pathLst>
          </a:custGeom>
          <a:pattFill prst="dk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Ipsos Logo">
            <a:extLst>
              <a:ext uri="{FF2B5EF4-FFF2-40B4-BE49-F238E27FC236}">
                <a16:creationId xmlns:a16="http://schemas.microsoft.com/office/drawing/2014/main" id="{E803B6AF-24EF-018B-AE83-F9D716A42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9723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08163"/>
            <a:ext cx="11299088" cy="3861312"/>
          </a:xfrm>
        </p:spPr>
        <p:txBody>
          <a:bodyPr numCol="1" spcCol="288000">
            <a:noAutofit/>
          </a:bodyPr>
          <a:lstStyle>
            <a:lvl1pPr>
              <a:spcBef>
                <a:spcPts val="40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2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429DE-4D63-DCEA-0E6E-B1E263115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Single column layout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811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1350000"/>
            <a:ext cx="5825925" cy="715669"/>
          </a:xfrm>
        </p:spPr>
        <p:txBody>
          <a:bodyPr/>
          <a:lstStyle>
            <a:lvl1pPr>
              <a:defRPr sz="48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8CDCDA0A-C736-B40F-7E80-2D0FC7024A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799" y="3494989"/>
            <a:ext cx="3851275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Optional additional information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67F8163F-D370-5C4C-500A-7D576C59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000" y="0"/>
            <a:ext cx="10300263" cy="6870700"/>
          </a:xfrm>
          <a:custGeom>
            <a:avLst/>
            <a:gdLst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6896100 w 10287001"/>
              <a:gd name="connsiteY3" fmla="*/ 6858000 h 6858000"/>
              <a:gd name="connsiteX4" fmla="*/ 0 w 10287001"/>
              <a:gd name="connsiteY4" fmla="*/ 6858000 h 6858000"/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8636000 w 10287001"/>
              <a:gd name="connsiteY3" fmla="*/ 5080000 h 6858000"/>
              <a:gd name="connsiteX4" fmla="*/ 6896100 w 10287001"/>
              <a:gd name="connsiteY4" fmla="*/ 6858000 h 6858000"/>
              <a:gd name="connsiteX5" fmla="*/ 0 w 10287001"/>
              <a:gd name="connsiteY5" fmla="*/ 6858000 h 6858000"/>
              <a:gd name="connsiteX6" fmla="*/ 6858000 w 10287001"/>
              <a:gd name="connsiteY6" fmla="*/ 0 h 6858000"/>
              <a:gd name="connsiteX0" fmla="*/ 6858000 w 10287001"/>
              <a:gd name="connsiteY0" fmla="*/ 0 h 6870700"/>
              <a:gd name="connsiteX1" fmla="*/ 10287001 w 10287001"/>
              <a:gd name="connsiteY1" fmla="*/ 0 h 6870700"/>
              <a:gd name="connsiteX2" fmla="*/ 10287001 w 10287001"/>
              <a:gd name="connsiteY2" fmla="*/ 3467099 h 6870700"/>
              <a:gd name="connsiteX3" fmla="*/ 10274300 w 10287001"/>
              <a:gd name="connsiteY3" fmla="*/ 6870700 h 6870700"/>
              <a:gd name="connsiteX4" fmla="*/ 6896100 w 10287001"/>
              <a:gd name="connsiteY4" fmla="*/ 6858000 h 6870700"/>
              <a:gd name="connsiteX5" fmla="*/ 0 w 10287001"/>
              <a:gd name="connsiteY5" fmla="*/ 6858000 h 6870700"/>
              <a:gd name="connsiteX6" fmla="*/ 6858000 w 10287001"/>
              <a:gd name="connsiteY6" fmla="*/ 0 h 6870700"/>
              <a:gd name="connsiteX0" fmla="*/ 6858000 w 10300263"/>
              <a:gd name="connsiteY0" fmla="*/ 0 h 6870700"/>
              <a:gd name="connsiteX1" fmla="*/ 10287001 w 10300263"/>
              <a:gd name="connsiteY1" fmla="*/ 0 h 6870700"/>
              <a:gd name="connsiteX2" fmla="*/ 10287001 w 10300263"/>
              <a:gd name="connsiteY2" fmla="*/ 3467099 h 6870700"/>
              <a:gd name="connsiteX3" fmla="*/ 10299700 w 10300263"/>
              <a:gd name="connsiteY3" fmla="*/ 6870700 h 6870700"/>
              <a:gd name="connsiteX4" fmla="*/ 6896100 w 10300263"/>
              <a:gd name="connsiteY4" fmla="*/ 6858000 h 6870700"/>
              <a:gd name="connsiteX5" fmla="*/ 0 w 10300263"/>
              <a:gd name="connsiteY5" fmla="*/ 6858000 h 6870700"/>
              <a:gd name="connsiteX6" fmla="*/ 6858000 w 10300263"/>
              <a:gd name="connsiteY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0263" h="6870700">
                <a:moveTo>
                  <a:pt x="6858000" y="0"/>
                </a:moveTo>
                <a:lnTo>
                  <a:pt x="10287001" y="0"/>
                </a:lnTo>
                <a:lnTo>
                  <a:pt x="10287001" y="3467099"/>
                </a:lnTo>
                <a:cubicBezTo>
                  <a:pt x="10282767" y="4601633"/>
                  <a:pt x="10303934" y="5736166"/>
                  <a:pt x="10299700" y="6870700"/>
                </a:cubicBezTo>
                <a:lnTo>
                  <a:pt x="6896100" y="6858000"/>
                </a:lnTo>
                <a:lnTo>
                  <a:pt x="0" y="6858000"/>
                </a:lnTo>
                <a:lnTo>
                  <a:pt x="6858000" y="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03447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3" y="1350000"/>
            <a:ext cx="5536747" cy="715669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A1A0E186-5FCC-AF1B-9AB2-F4AB588ABD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494989"/>
            <a:ext cx="3551238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Optional additional information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8ED5220B-285D-EC14-D33F-B34A17FD9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18724" y="0"/>
            <a:ext cx="10273277" cy="6858000"/>
          </a:xfrm>
          <a:custGeom>
            <a:avLst/>
            <a:gdLst>
              <a:gd name="connsiteX0" fmla="*/ 6858000 w 10273277"/>
              <a:gd name="connsiteY0" fmla="*/ 0 h 6858000"/>
              <a:gd name="connsiteX1" fmla="*/ 10273277 w 10273277"/>
              <a:gd name="connsiteY1" fmla="*/ 0 h 6858000"/>
              <a:gd name="connsiteX2" fmla="*/ 10273277 w 10273277"/>
              <a:gd name="connsiteY2" fmla="*/ 6858000 h 6858000"/>
              <a:gd name="connsiteX3" fmla="*/ 10273276 w 10273277"/>
              <a:gd name="connsiteY3" fmla="*/ 6858000 h 6858000"/>
              <a:gd name="connsiteX4" fmla="*/ 10273276 w 10273277"/>
              <a:gd name="connsiteY4" fmla="*/ 3947601 h 6858000"/>
              <a:gd name="connsiteX5" fmla="*/ 7362877 w 10273277"/>
              <a:gd name="connsiteY5" fmla="*/ 6858000 h 6858000"/>
              <a:gd name="connsiteX6" fmla="*/ 0 w 102732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3277" h="6858000">
                <a:moveTo>
                  <a:pt x="6858000" y="0"/>
                </a:moveTo>
                <a:lnTo>
                  <a:pt x="10273277" y="0"/>
                </a:lnTo>
                <a:lnTo>
                  <a:pt x="10273277" y="6858000"/>
                </a:lnTo>
                <a:lnTo>
                  <a:pt x="10273276" y="6858000"/>
                </a:lnTo>
                <a:lnTo>
                  <a:pt x="10273276" y="3947601"/>
                </a:lnTo>
                <a:lnTo>
                  <a:pt x="7362877" y="6858000"/>
                </a:lnTo>
                <a:lnTo>
                  <a:pt x="0" y="6858000"/>
                </a:lnTo>
                <a:close/>
              </a:path>
            </a:pathLst>
          </a:custGeom>
          <a:pattFill prst="dk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Ipsos Logo">
            <a:extLst>
              <a:ext uri="{FF2B5EF4-FFF2-40B4-BE49-F238E27FC236}">
                <a16:creationId xmlns:a16="http://schemas.microsoft.com/office/drawing/2014/main" id="{C738F64B-9716-3D49-6390-B27B601A9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406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024DFEA-2014-1751-E480-8A66CDCD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350000"/>
            <a:ext cx="6095800" cy="1610016"/>
          </a:xfrm>
        </p:spPr>
        <p:txBody>
          <a:bodyPr/>
          <a:lstStyle>
            <a:lvl1pPr>
              <a:defRPr sz="4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1C3EC48E-82FF-AD78-A375-4569D0559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494989"/>
            <a:ext cx="6096000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Optional additional information</a:t>
            </a:r>
          </a:p>
        </p:txBody>
      </p:sp>
      <p:sp>
        <p:nvSpPr>
          <p:cNvPr id="11" name="Chapter Number">
            <a:extLst>
              <a:ext uri="{FF2B5EF4-FFF2-40B4-BE49-F238E27FC236}">
                <a16:creationId xmlns:a16="http://schemas.microsoft.com/office/drawing/2014/main" id="{7066FE41-55CD-1D44-7ED7-B1E742AF1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8762" y="1032463"/>
            <a:ext cx="2600325" cy="18208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" name="Triangle">
            <a:extLst>
              <a:ext uri="{FF2B5EF4-FFF2-40B4-BE49-F238E27FC236}">
                <a16:creationId xmlns:a16="http://schemas.microsoft.com/office/drawing/2014/main" id="{A47BBA45-30B2-1AE1-4D29-166B974CD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281601" y="3947601"/>
            <a:ext cx="2910399" cy="291039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72396438-1F17-18D4-E6ED-2C8143857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>
              <a:solidFill>
                <a:schemeClr val="bg1"/>
              </a:solidFill>
            </a:endParaRPr>
          </a:p>
        </p:txBody>
      </p:sp>
      <p:pic>
        <p:nvPicPr>
          <p:cNvPr id="5" name="Ipsos Logo">
            <a:extLst>
              <a:ext uri="{FF2B5EF4-FFF2-40B4-BE49-F238E27FC236}">
                <a16:creationId xmlns:a16="http://schemas.microsoft.com/office/drawing/2014/main" id="{0B670EF9-49DC-A59C-6B97-BFCFA58E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56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350000"/>
            <a:ext cx="6797676" cy="715669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4800" b="0" cap="all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29E5EE94-2CAC-A691-BCF2-845687798E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3494989"/>
            <a:ext cx="6096000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Optional additional information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92B650A8-9C21-DC86-F471-38B40FC6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975100 h 6858000"/>
              <a:gd name="connsiteX3" fmla="*/ 93091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975100"/>
                </a:lnTo>
                <a:lnTo>
                  <a:pt x="9309100" y="6858000"/>
                </a:lnTo>
                <a:lnTo>
                  <a:pt x="0" y="68580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GB"/>
              <a:t>Click icon to insert image</a:t>
            </a:r>
          </a:p>
        </p:txBody>
      </p:sp>
      <p:sp>
        <p:nvSpPr>
          <p:cNvPr id="4" name="Classification">
            <a:extLst>
              <a:ext uri="{FF2B5EF4-FFF2-40B4-BE49-F238E27FC236}">
                <a16:creationId xmlns:a16="http://schemas.microsoft.com/office/drawing/2014/main" id="{F24B9245-8C3F-D9F1-7FC8-4D3768017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374219"/>
            <a:ext cx="2600712" cy="24622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bg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02AE276-86A8-A521-58F1-3F84240A5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>
                    <a:lumMod val="65000"/>
                  </a:schemeClr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Ipsos Logo">
            <a:extLst>
              <a:ext uri="{FF2B5EF4-FFF2-40B4-BE49-F238E27FC236}">
                <a16:creationId xmlns:a16="http://schemas.microsoft.com/office/drawing/2014/main" id="{BEC051CE-FCDB-2EBC-A53E-B4922F048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5233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3011884-C2D5-14CD-9848-37C5CB01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430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31429DE-4D63-DCEA-0E6E-B1E263115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column layout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08163"/>
            <a:ext cx="11299088" cy="386131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lnSpc>
                <a:spcPct val="115000"/>
              </a:lnSpc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lnSpc>
                <a:spcPct val="115000"/>
              </a:lnSpc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15000"/>
              </a:lnSpc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2967192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3" y="1350000"/>
            <a:ext cx="5536747" cy="715669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A1A0E186-5FCC-AF1B-9AB2-F4AB588ABD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494989"/>
            <a:ext cx="3551238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Optional additional information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8ED5220B-285D-EC14-D33F-B34A17FD9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18724" y="0"/>
            <a:ext cx="10273277" cy="6858000"/>
          </a:xfrm>
          <a:custGeom>
            <a:avLst/>
            <a:gdLst>
              <a:gd name="connsiteX0" fmla="*/ 6858000 w 10273277"/>
              <a:gd name="connsiteY0" fmla="*/ 0 h 6858000"/>
              <a:gd name="connsiteX1" fmla="*/ 10273277 w 10273277"/>
              <a:gd name="connsiteY1" fmla="*/ 0 h 6858000"/>
              <a:gd name="connsiteX2" fmla="*/ 10273277 w 10273277"/>
              <a:gd name="connsiteY2" fmla="*/ 6858000 h 6858000"/>
              <a:gd name="connsiteX3" fmla="*/ 10273276 w 10273277"/>
              <a:gd name="connsiteY3" fmla="*/ 6858000 h 6858000"/>
              <a:gd name="connsiteX4" fmla="*/ 10273276 w 10273277"/>
              <a:gd name="connsiteY4" fmla="*/ 3947601 h 6858000"/>
              <a:gd name="connsiteX5" fmla="*/ 7362877 w 10273277"/>
              <a:gd name="connsiteY5" fmla="*/ 6858000 h 6858000"/>
              <a:gd name="connsiteX6" fmla="*/ 0 w 102732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3277" h="6858000">
                <a:moveTo>
                  <a:pt x="6858000" y="0"/>
                </a:moveTo>
                <a:lnTo>
                  <a:pt x="10273277" y="0"/>
                </a:lnTo>
                <a:lnTo>
                  <a:pt x="10273277" y="6858000"/>
                </a:lnTo>
                <a:lnTo>
                  <a:pt x="10273276" y="6858000"/>
                </a:lnTo>
                <a:lnTo>
                  <a:pt x="10273276" y="3947601"/>
                </a:lnTo>
                <a:lnTo>
                  <a:pt x="7362877" y="6858000"/>
                </a:lnTo>
                <a:lnTo>
                  <a:pt x="0" y="6858000"/>
                </a:lnTo>
                <a:close/>
              </a:path>
            </a:pathLst>
          </a:custGeom>
          <a:pattFill prst="dk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Classification">
            <a:extLst>
              <a:ext uri="{FF2B5EF4-FFF2-40B4-BE49-F238E27FC236}">
                <a16:creationId xmlns:a16="http://schemas.microsoft.com/office/drawing/2014/main" id="{A2DBDE31-A0D1-C0E0-CFCE-D83929DAC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251108"/>
            <a:ext cx="1695772" cy="369332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bg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pic>
        <p:nvPicPr>
          <p:cNvPr id="3" name="Ipsos Logo">
            <a:extLst>
              <a:ext uri="{FF2B5EF4-FFF2-40B4-BE49-F238E27FC236}">
                <a16:creationId xmlns:a16="http://schemas.microsoft.com/office/drawing/2014/main" id="{C738F64B-9716-3D49-6390-B27B601A9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4069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31429DE-4D63-DCEA-0E6E-B1E263115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Four column layout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08163"/>
            <a:ext cx="11299088" cy="3861312"/>
          </a:xfrm>
          <a:prstGeom prst="rect">
            <a:avLst/>
          </a:prstGeom>
        </p:spPr>
        <p:txBody>
          <a:bodyPr numCol="4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2876600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31429DE-4D63-DCEA-0E6E-B1E263115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701874"/>
            <a:ext cx="8398725" cy="7156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3 column textbox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08163"/>
            <a:ext cx="8398725" cy="4140200"/>
          </a:xfrm>
          <a:prstGeom prst="rect">
            <a:avLst/>
          </a:prstGeom>
        </p:spPr>
        <p:txBody>
          <a:bodyPr numCol="3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556ABC33-C372-AF5C-2E2E-D41F4EF2D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0365" y="0"/>
            <a:ext cx="2591650" cy="5948363"/>
          </a:xfrm>
          <a:custGeom>
            <a:avLst/>
            <a:gdLst>
              <a:gd name="connsiteX0" fmla="*/ 0 w 2591650"/>
              <a:gd name="connsiteY0" fmla="*/ 0 h 5948363"/>
              <a:gd name="connsiteX1" fmla="*/ 2591650 w 2591650"/>
              <a:gd name="connsiteY1" fmla="*/ 0 h 5948363"/>
              <a:gd name="connsiteX2" fmla="*/ 2591650 w 2591650"/>
              <a:gd name="connsiteY2" fmla="*/ 5583497 h 5948363"/>
              <a:gd name="connsiteX3" fmla="*/ 2226784 w 2591650"/>
              <a:gd name="connsiteY3" fmla="*/ 5948363 h 5948363"/>
              <a:gd name="connsiteX4" fmla="*/ 0 w 2591650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650" h="5948363">
                <a:moveTo>
                  <a:pt x="0" y="0"/>
                </a:moveTo>
                <a:lnTo>
                  <a:pt x="2591650" y="0"/>
                </a:lnTo>
                <a:lnTo>
                  <a:pt x="2591650" y="5583497"/>
                </a:lnTo>
                <a:lnTo>
                  <a:pt x="2226784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25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31429DE-4D63-DCEA-0E6E-B1E263115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0476" y="701874"/>
            <a:ext cx="8398725" cy="7156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3 column textbox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70476" y="1808163"/>
            <a:ext cx="8398725" cy="4140200"/>
          </a:xfrm>
          <a:prstGeom prst="rect">
            <a:avLst/>
          </a:prstGeom>
        </p:spPr>
        <p:txBody>
          <a:bodyPr numCol="3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F3960A8C-54BB-8626-EFC5-24884A3D9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001" y="0"/>
            <a:ext cx="2591650" cy="5948363"/>
          </a:xfrm>
          <a:custGeom>
            <a:avLst/>
            <a:gdLst>
              <a:gd name="connsiteX0" fmla="*/ 0 w 2591650"/>
              <a:gd name="connsiteY0" fmla="*/ 0 h 5948363"/>
              <a:gd name="connsiteX1" fmla="*/ 2591650 w 2591650"/>
              <a:gd name="connsiteY1" fmla="*/ 0 h 5948363"/>
              <a:gd name="connsiteX2" fmla="*/ 2591650 w 2591650"/>
              <a:gd name="connsiteY2" fmla="*/ 5583497 h 5948363"/>
              <a:gd name="connsiteX3" fmla="*/ 2226784 w 2591650"/>
              <a:gd name="connsiteY3" fmla="*/ 5948363 h 5948363"/>
              <a:gd name="connsiteX4" fmla="*/ 0 w 2591650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650" h="5948363">
                <a:moveTo>
                  <a:pt x="0" y="0"/>
                </a:moveTo>
                <a:lnTo>
                  <a:pt x="2591650" y="0"/>
                </a:lnTo>
                <a:lnTo>
                  <a:pt x="2591650" y="5583497"/>
                </a:lnTo>
                <a:lnTo>
                  <a:pt x="2226784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06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Header">
            <a:extLst>
              <a:ext uri="{FF2B5EF4-FFF2-40B4-BE49-F238E27FC236}">
                <a16:creationId xmlns:a16="http://schemas.microsoft.com/office/drawing/2014/main" id="{A87C81DC-5176-4847-8B6F-B68FF505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D9563778-0759-A3C7-2077-55D205685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0000" y="1819723"/>
            <a:ext cx="2563200" cy="2060179"/>
          </a:xfrm>
          <a:custGeom>
            <a:avLst/>
            <a:gdLst>
              <a:gd name="connsiteX0" fmla="*/ 0 w 2563200"/>
              <a:gd name="connsiteY0" fmla="*/ 0 h 2060179"/>
              <a:gd name="connsiteX1" fmla="*/ 2563200 w 2563200"/>
              <a:gd name="connsiteY1" fmla="*/ 0 h 2060179"/>
              <a:gd name="connsiteX2" fmla="*/ 2563200 w 2563200"/>
              <a:gd name="connsiteY2" fmla="*/ 1710166 h 2060179"/>
              <a:gd name="connsiteX3" fmla="*/ 2213187 w 2563200"/>
              <a:gd name="connsiteY3" fmla="*/ 2060179 h 2060179"/>
              <a:gd name="connsiteX4" fmla="*/ 0 w 2563200"/>
              <a:gd name="connsiteY4" fmla="*/ 2060179 h 20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060179">
                <a:moveTo>
                  <a:pt x="0" y="0"/>
                </a:moveTo>
                <a:lnTo>
                  <a:pt x="2563200" y="0"/>
                </a:lnTo>
                <a:lnTo>
                  <a:pt x="2563200" y="1710166"/>
                </a:lnTo>
                <a:lnTo>
                  <a:pt x="2213187" y="2060179"/>
                </a:lnTo>
                <a:lnTo>
                  <a:pt x="0" y="2060179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1F8BA170-026C-4B90-B5B2-B245369E3B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4149080"/>
            <a:ext cx="2562696" cy="151194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Caption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B1AC80C-DFEB-8A6B-FAF6-4387D3703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2152" y="1819723"/>
            <a:ext cx="2563200" cy="2060179"/>
          </a:xfrm>
          <a:custGeom>
            <a:avLst/>
            <a:gdLst>
              <a:gd name="connsiteX0" fmla="*/ 0 w 2563200"/>
              <a:gd name="connsiteY0" fmla="*/ 0 h 2060179"/>
              <a:gd name="connsiteX1" fmla="*/ 2563200 w 2563200"/>
              <a:gd name="connsiteY1" fmla="*/ 0 h 2060179"/>
              <a:gd name="connsiteX2" fmla="*/ 2563200 w 2563200"/>
              <a:gd name="connsiteY2" fmla="*/ 1693911 h 2060179"/>
              <a:gd name="connsiteX3" fmla="*/ 2196932 w 2563200"/>
              <a:gd name="connsiteY3" fmla="*/ 2060179 h 2060179"/>
              <a:gd name="connsiteX4" fmla="*/ 0 w 2563200"/>
              <a:gd name="connsiteY4" fmla="*/ 2060179 h 20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060179">
                <a:moveTo>
                  <a:pt x="0" y="0"/>
                </a:moveTo>
                <a:lnTo>
                  <a:pt x="2563200" y="0"/>
                </a:lnTo>
                <a:lnTo>
                  <a:pt x="2563200" y="1693911"/>
                </a:lnTo>
                <a:lnTo>
                  <a:pt x="2196932" y="2060179"/>
                </a:lnTo>
                <a:lnTo>
                  <a:pt x="0" y="2060179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9" name="Placeholder 2">
            <a:extLst>
              <a:ext uri="{FF2B5EF4-FFF2-40B4-BE49-F238E27FC236}">
                <a16:creationId xmlns:a16="http://schemas.microsoft.com/office/drawing/2014/main" id="{3E6D404C-1B2B-4D62-A705-92420C5E0B1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53284" y="4149080"/>
            <a:ext cx="2562696" cy="151194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Caption here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004EB87B-CDC2-8FD8-CC85-2C6F84F13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61392" y="1819723"/>
            <a:ext cx="2563200" cy="2060179"/>
          </a:xfrm>
          <a:custGeom>
            <a:avLst/>
            <a:gdLst>
              <a:gd name="connsiteX0" fmla="*/ 0 w 2563200"/>
              <a:gd name="connsiteY0" fmla="*/ 0 h 2060179"/>
              <a:gd name="connsiteX1" fmla="*/ 2563200 w 2563200"/>
              <a:gd name="connsiteY1" fmla="*/ 0 h 2060179"/>
              <a:gd name="connsiteX2" fmla="*/ 2563200 w 2563200"/>
              <a:gd name="connsiteY2" fmla="*/ 1693911 h 2060179"/>
              <a:gd name="connsiteX3" fmla="*/ 2196932 w 2563200"/>
              <a:gd name="connsiteY3" fmla="*/ 2060179 h 2060179"/>
              <a:gd name="connsiteX4" fmla="*/ 0 w 2563200"/>
              <a:gd name="connsiteY4" fmla="*/ 2060179 h 20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060179">
                <a:moveTo>
                  <a:pt x="0" y="0"/>
                </a:moveTo>
                <a:lnTo>
                  <a:pt x="2563200" y="0"/>
                </a:lnTo>
                <a:lnTo>
                  <a:pt x="2563200" y="1693911"/>
                </a:lnTo>
                <a:lnTo>
                  <a:pt x="2196932" y="2060179"/>
                </a:lnTo>
                <a:lnTo>
                  <a:pt x="0" y="2060179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0" name="Placeholder 3">
            <a:extLst>
              <a:ext uri="{FF2B5EF4-FFF2-40B4-BE49-F238E27FC236}">
                <a16:creationId xmlns:a16="http://schemas.microsoft.com/office/drawing/2014/main" id="{923258DA-B24D-4726-BEDE-A9FF5A9B32F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276263" y="4149080"/>
            <a:ext cx="2562696" cy="151194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Caption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79420B5-3D8F-CDB3-2EEE-E20638F6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0632" y="1819723"/>
            <a:ext cx="2563200" cy="2060179"/>
          </a:xfrm>
          <a:custGeom>
            <a:avLst/>
            <a:gdLst>
              <a:gd name="connsiteX0" fmla="*/ 0 w 2563200"/>
              <a:gd name="connsiteY0" fmla="*/ 0 h 2060179"/>
              <a:gd name="connsiteX1" fmla="*/ 2563200 w 2563200"/>
              <a:gd name="connsiteY1" fmla="*/ 0 h 2060179"/>
              <a:gd name="connsiteX2" fmla="*/ 2563200 w 2563200"/>
              <a:gd name="connsiteY2" fmla="*/ 1693911 h 2060179"/>
              <a:gd name="connsiteX3" fmla="*/ 2196932 w 2563200"/>
              <a:gd name="connsiteY3" fmla="*/ 2060179 h 2060179"/>
              <a:gd name="connsiteX4" fmla="*/ 0 w 2563200"/>
              <a:gd name="connsiteY4" fmla="*/ 2060179 h 20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060179">
                <a:moveTo>
                  <a:pt x="0" y="0"/>
                </a:moveTo>
                <a:lnTo>
                  <a:pt x="2563200" y="0"/>
                </a:lnTo>
                <a:lnTo>
                  <a:pt x="2563200" y="1693911"/>
                </a:lnTo>
                <a:lnTo>
                  <a:pt x="2196932" y="2060179"/>
                </a:lnTo>
                <a:lnTo>
                  <a:pt x="0" y="2060179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1" name="Placeholder 4">
            <a:extLst>
              <a:ext uri="{FF2B5EF4-FFF2-40B4-BE49-F238E27FC236}">
                <a16:creationId xmlns:a16="http://schemas.microsoft.com/office/drawing/2014/main" id="{7729A41C-F3D0-4276-AF16-6EBB4FA6849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74577" y="4149080"/>
            <a:ext cx="2562696" cy="151194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2327494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x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Header">
            <a:extLst>
              <a:ext uri="{FF2B5EF4-FFF2-40B4-BE49-F238E27FC236}">
                <a16:creationId xmlns:a16="http://schemas.microsoft.com/office/drawing/2014/main" id="{5245E30C-ACBC-4426-8962-C03D3DB3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10984"/>
            <a:ext cx="2562696" cy="38500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5" name="Placeholder 2">
            <a:extLst>
              <a:ext uri="{FF2B5EF4-FFF2-40B4-BE49-F238E27FC236}">
                <a16:creationId xmlns:a16="http://schemas.microsoft.com/office/drawing/2014/main" id="{FED60B5C-31E2-4ABE-BB94-6CC89A3FD7F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53284" y="1810984"/>
            <a:ext cx="2562696" cy="38500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7" name="Placeholder 3">
            <a:extLst>
              <a:ext uri="{FF2B5EF4-FFF2-40B4-BE49-F238E27FC236}">
                <a16:creationId xmlns:a16="http://schemas.microsoft.com/office/drawing/2014/main" id="{F0AC0C8B-24FF-433E-9C4D-B350C449B33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76263" y="1810984"/>
            <a:ext cx="2562696" cy="38500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8" name="Placeholder 4">
            <a:extLst>
              <a:ext uri="{FF2B5EF4-FFF2-40B4-BE49-F238E27FC236}">
                <a16:creationId xmlns:a16="http://schemas.microsoft.com/office/drawing/2014/main" id="{2293604D-A39C-4151-970A-A0EBEBFE9FBE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74577" y="1810984"/>
            <a:ext cx="2562696" cy="38500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214297952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ngin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0E9919A9-E10C-40B2-4E9E-9822C650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0" y="701874"/>
            <a:ext cx="5481636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64000" y="1792800"/>
            <a:ext cx="5456880" cy="4155563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B46C10D5-25FF-ADE9-303F-74E74487A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2912" y="0"/>
            <a:ext cx="5481637" cy="5948363"/>
          </a:xfrm>
          <a:custGeom>
            <a:avLst/>
            <a:gdLst>
              <a:gd name="connsiteX0" fmla="*/ 0 w 5481637"/>
              <a:gd name="connsiteY0" fmla="*/ 0 h 5948363"/>
              <a:gd name="connsiteX1" fmla="*/ 5481637 w 5481637"/>
              <a:gd name="connsiteY1" fmla="*/ 0 h 5948363"/>
              <a:gd name="connsiteX2" fmla="*/ 5481637 w 5481637"/>
              <a:gd name="connsiteY2" fmla="*/ 5267325 h 5948363"/>
              <a:gd name="connsiteX3" fmla="*/ 4800599 w 5481637"/>
              <a:gd name="connsiteY3" fmla="*/ 5948363 h 5948363"/>
              <a:gd name="connsiteX4" fmla="*/ 0 w 5481637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637" h="5948363">
                <a:moveTo>
                  <a:pt x="0" y="0"/>
                </a:moveTo>
                <a:lnTo>
                  <a:pt x="5481637" y="0"/>
                </a:lnTo>
                <a:lnTo>
                  <a:pt x="5481637" y="5267325"/>
                </a:lnTo>
                <a:lnTo>
                  <a:pt x="4800599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16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ngin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8B6D4E6-07B9-1C8D-69DD-712BC77D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5498363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999" y="1792800"/>
            <a:ext cx="5498363" cy="4155563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7DB11690-8C83-E885-3A76-8A5F9425F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2687" y="0"/>
            <a:ext cx="5481637" cy="5948363"/>
          </a:xfrm>
          <a:custGeom>
            <a:avLst/>
            <a:gdLst>
              <a:gd name="connsiteX0" fmla="*/ 0 w 5481637"/>
              <a:gd name="connsiteY0" fmla="*/ 0 h 5948363"/>
              <a:gd name="connsiteX1" fmla="*/ 5481637 w 5481637"/>
              <a:gd name="connsiteY1" fmla="*/ 0 h 5948363"/>
              <a:gd name="connsiteX2" fmla="*/ 5481637 w 5481637"/>
              <a:gd name="connsiteY2" fmla="*/ 5267325 h 5948363"/>
              <a:gd name="connsiteX3" fmla="*/ 4800599 w 5481637"/>
              <a:gd name="connsiteY3" fmla="*/ 5948363 h 5948363"/>
              <a:gd name="connsiteX4" fmla="*/ 0 w 5481637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637" h="5948363">
                <a:moveTo>
                  <a:pt x="0" y="0"/>
                </a:moveTo>
                <a:lnTo>
                  <a:pt x="5481637" y="0"/>
                </a:lnTo>
                <a:lnTo>
                  <a:pt x="5481637" y="5267325"/>
                </a:lnTo>
                <a:lnTo>
                  <a:pt x="4800599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947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half hanging box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D32B23E-10F4-3213-CDDB-986CA542E2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253164 w 12192000"/>
              <a:gd name="connsiteY1" fmla="*/ 0 h 6858000"/>
              <a:gd name="connsiteX2" fmla="*/ 6253164 w 12192000"/>
              <a:gd name="connsiteY2" fmla="*/ 5948364 h 6858000"/>
              <a:gd name="connsiteX3" fmla="*/ 11083238 w 12192000"/>
              <a:gd name="connsiteY3" fmla="*/ 5948364 h 6858000"/>
              <a:gd name="connsiteX4" fmla="*/ 11772897 w 12192000"/>
              <a:gd name="connsiteY4" fmla="*/ 5258705 h 6858000"/>
              <a:gd name="connsiteX5" fmla="*/ 11772897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253164" y="0"/>
                </a:lnTo>
                <a:lnTo>
                  <a:pt x="6253164" y="5948364"/>
                </a:lnTo>
                <a:lnTo>
                  <a:pt x="11083238" y="5948364"/>
                </a:lnTo>
                <a:lnTo>
                  <a:pt x="11772897" y="5258705"/>
                </a:lnTo>
                <a:lnTo>
                  <a:pt x="1177289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8B6D4E6-07B9-1C8D-69DD-712BC77D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5498363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999" y="1792800"/>
            <a:ext cx="5498363" cy="4155563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A0B601F-CC0B-153E-860F-4900A52C0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/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/>
          </a:p>
        </p:txBody>
      </p:sp>
      <p:pic>
        <p:nvPicPr>
          <p:cNvPr id="9" name="Ipsos Logo">
            <a:extLst>
              <a:ext uri="{FF2B5EF4-FFF2-40B4-BE49-F238E27FC236}">
                <a16:creationId xmlns:a16="http://schemas.microsoft.com/office/drawing/2014/main" id="{54777517-18E8-B65B-210B-402639FB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9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half hanging bo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3DA0D89-443F-1536-4630-B3D43B4962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52439 w 12192000"/>
              <a:gd name="connsiteY1" fmla="*/ 0 h 6858000"/>
              <a:gd name="connsiteX2" fmla="*/ 452439 w 12192000"/>
              <a:gd name="connsiteY2" fmla="*/ 5948363 h 6858000"/>
              <a:gd name="connsiteX3" fmla="*/ 5253344 w 12192000"/>
              <a:gd name="connsiteY3" fmla="*/ 5948363 h 6858000"/>
              <a:gd name="connsiteX4" fmla="*/ 5938839 w 12192000"/>
              <a:gd name="connsiteY4" fmla="*/ 5258704 h 6858000"/>
              <a:gd name="connsiteX5" fmla="*/ 5938839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52439" y="0"/>
                </a:lnTo>
                <a:lnTo>
                  <a:pt x="452439" y="5948363"/>
                </a:lnTo>
                <a:lnTo>
                  <a:pt x="5253344" y="5948363"/>
                </a:lnTo>
                <a:lnTo>
                  <a:pt x="5938839" y="5258704"/>
                </a:lnTo>
                <a:lnTo>
                  <a:pt x="593883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8B6D4E6-07B9-1C8D-69DD-712BC77D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0" y="701874"/>
            <a:ext cx="5498363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64000" y="1792800"/>
            <a:ext cx="5498363" cy="4155563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7" name="Classification">
            <a:extLst>
              <a:ext uri="{FF2B5EF4-FFF2-40B4-BE49-F238E27FC236}">
                <a16:creationId xmlns:a16="http://schemas.microsoft.com/office/drawing/2014/main" id="{1B7F9D42-B89E-2E2D-5BB1-AFFFAA40F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F9E6DAF9-96D7-8FA1-51A4-BDE812BB2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/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/>
          </a:p>
        </p:txBody>
      </p:sp>
      <p:pic>
        <p:nvPicPr>
          <p:cNvPr id="9" name="Ipsos Logo">
            <a:extLst>
              <a:ext uri="{FF2B5EF4-FFF2-40B4-BE49-F238E27FC236}">
                <a16:creationId xmlns:a16="http://schemas.microsoft.com/office/drawing/2014/main" id="{290EC8AD-DB22-A6B7-9B7C-FB20889DD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04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right minim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54E27D68-304E-2851-A717-EC07EC07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2598737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laceholder">
            <a:extLst>
              <a:ext uri="{FF2B5EF4-FFF2-40B4-BE49-F238E27FC236}">
                <a16:creationId xmlns:a16="http://schemas.microsoft.com/office/drawing/2014/main" id="{65919DFD-5216-47CC-A2D5-A0B970BE96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2133600"/>
            <a:ext cx="2598737" cy="3814763"/>
          </a:xfrm>
          <a:prstGeom prst="rect">
            <a:avLst/>
          </a:prstGeom>
        </p:spPr>
        <p:txBody>
          <a:bodyPr/>
          <a:lstStyle>
            <a:lvl2pPr marL="180975" indent="-180975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B940E09C-FB56-2356-82CD-53290C1A1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55975" y="0"/>
            <a:ext cx="8386763" cy="5948363"/>
          </a:xfrm>
          <a:custGeom>
            <a:avLst/>
            <a:gdLst>
              <a:gd name="connsiteX0" fmla="*/ 0 w 8386763"/>
              <a:gd name="connsiteY0" fmla="*/ 0 h 5948363"/>
              <a:gd name="connsiteX1" fmla="*/ 8386763 w 8386763"/>
              <a:gd name="connsiteY1" fmla="*/ 0 h 5948363"/>
              <a:gd name="connsiteX2" fmla="*/ 8386763 w 8386763"/>
              <a:gd name="connsiteY2" fmla="*/ 4779992 h 5948363"/>
              <a:gd name="connsiteX3" fmla="*/ 7218392 w 8386763"/>
              <a:gd name="connsiteY3" fmla="*/ 5948363 h 5948363"/>
              <a:gd name="connsiteX4" fmla="*/ 0 w 8386763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6763" h="5948363">
                <a:moveTo>
                  <a:pt x="0" y="0"/>
                </a:moveTo>
                <a:lnTo>
                  <a:pt x="8386763" y="0"/>
                </a:lnTo>
                <a:lnTo>
                  <a:pt x="8386763" y="4779992"/>
                </a:lnTo>
                <a:lnTo>
                  <a:pt x="7218392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01177342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024DFEA-2014-1751-E480-8A66CDCD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350000"/>
            <a:ext cx="6095800" cy="1610016"/>
          </a:xfrm>
        </p:spPr>
        <p:txBody>
          <a:bodyPr/>
          <a:lstStyle>
            <a:lvl1pPr>
              <a:defRPr sz="4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1C3EC48E-82FF-AD78-A375-4569D0559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494989"/>
            <a:ext cx="6096000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Optional additional information</a:t>
            </a:r>
          </a:p>
        </p:txBody>
      </p:sp>
      <p:sp>
        <p:nvSpPr>
          <p:cNvPr id="11" name="Chapter Number">
            <a:extLst>
              <a:ext uri="{FF2B5EF4-FFF2-40B4-BE49-F238E27FC236}">
                <a16:creationId xmlns:a16="http://schemas.microsoft.com/office/drawing/2014/main" id="{7066FE41-55CD-1D44-7ED7-B1E742AF1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8762" y="1032463"/>
            <a:ext cx="2600325" cy="18208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" name="Triangle">
            <a:extLst>
              <a:ext uri="{FF2B5EF4-FFF2-40B4-BE49-F238E27FC236}">
                <a16:creationId xmlns:a16="http://schemas.microsoft.com/office/drawing/2014/main" id="{A47BBA45-30B2-1AE1-4D29-166B974CD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281601" y="3947601"/>
            <a:ext cx="2910399" cy="291039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6" name="Classification">
            <a:extLst>
              <a:ext uri="{FF2B5EF4-FFF2-40B4-BE49-F238E27FC236}">
                <a16:creationId xmlns:a16="http://schemas.microsoft.com/office/drawing/2014/main" id="{FDD80340-4635-16C0-216B-A823C681F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97329"/>
            <a:ext cx="4346962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bg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72396438-1F17-18D4-E6ED-2C8143857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>
              <a:solidFill>
                <a:schemeClr val="bg1"/>
              </a:solidFill>
            </a:endParaRPr>
          </a:p>
        </p:txBody>
      </p:sp>
      <p:pic>
        <p:nvPicPr>
          <p:cNvPr id="5" name="Ipsos Logo">
            <a:extLst>
              <a:ext uri="{FF2B5EF4-FFF2-40B4-BE49-F238E27FC236}">
                <a16:creationId xmlns:a16="http://schemas.microsoft.com/office/drawing/2014/main" id="{0B670EF9-49DC-A59C-6B97-BFCFA58E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565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Left minim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A647BE65-B969-B69D-209F-96B62E40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762" y="701874"/>
            <a:ext cx="2600325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laceholder">
            <a:extLst>
              <a:ext uri="{FF2B5EF4-FFF2-40B4-BE49-F238E27FC236}">
                <a16:creationId xmlns:a16="http://schemas.microsoft.com/office/drawing/2014/main" id="{65919DFD-5216-47CC-A2D5-A0B970BE96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8763" y="2162629"/>
            <a:ext cx="2562158" cy="3785734"/>
          </a:xfrm>
          <a:prstGeom prst="rect">
            <a:avLst/>
          </a:prstGeom>
        </p:spPr>
        <p:txBody>
          <a:bodyPr/>
          <a:lstStyle>
            <a:lvl2pPr marL="180975" indent="-180975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925894C0-F0A5-92C3-CA5E-CC0E9E192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930" y="0"/>
            <a:ext cx="8386763" cy="5948363"/>
          </a:xfrm>
          <a:custGeom>
            <a:avLst/>
            <a:gdLst>
              <a:gd name="connsiteX0" fmla="*/ 0 w 8386763"/>
              <a:gd name="connsiteY0" fmla="*/ 0 h 5948363"/>
              <a:gd name="connsiteX1" fmla="*/ 8386763 w 8386763"/>
              <a:gd name="connsiteY1" fmla="*/ 0 h 5948363"/>
              <a:gd name="connsiteX2" fmla="*/ 8386763 w 8386763"/>
              <a:gd name="connsiteY2" fmla="*/ 4798847 h 5948363"/>
              <a:gd name="connsiteX3" fmla="*/ 7237247 w 8386763"/>
              <a:gd name="connsiteY3" fmla="*/ 5948363 h 5948363"/>
              <a:gd name="connsiteX4" fmla="*/ 0 w 8386763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6763" h="5948363">
                <a:moveTo>
                  <a:pt x="0" y="0"/>
                </a:moveTo>
                <a:lnTo>
                  <a:pt x="8386763" y="0"/>
                </a:lnTo>
                <a:lnTo>
                  <a:pt x="8386763" y="4798847"/>
                </a:lnTo>
                <a:lnTo>
                  <a:pt x="7237247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023197050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iled Layou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F42B381-1039-293E-43D6-2D7C36B208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25400"/>
            <a:ext cx="12192000" cy="6883400"/>
          </a:xfrm>
          <a:custGeom>
            <a:avLst/>
            <a:gdLst>
              <a:gd name="connsiteX0" fmla="*/ 450504 w 12192000"/>
              <a:gd name="connsiteY0" fmla="*/ 1 h 6883400"/>
              <a:gd name="connsiteX1" fmla="*/ 450504 w 12192000"/>
              <a:gd name="connsiteY1" fmla="*/ 5981738 h 6883400"/>
              <a:gd name="connsiteX2" fmla="*/ 2688430 w 12192000"/>
              <a:gd name="connsiteY2" fmla="*/ 5981738 h 6883400"/>
              <a:gd name="connsiteX3" fmla="*/ 3046104 w 12192000"/>
              <a:gd name="connsiteY3" fmla="*/ 5624064 h 6883400"/>
              <a:gd name="connsiteX4" fmla="*/ 3046104 w 12192000"/>
              <a:gd name="connsiteY4" fmla="*/ 1 h 6883400"/>
              <a:gd name="connsiteX5" fmla="*/ 0 w 12192000"/>
              <a:gd name="connsiteY5" fmla="*/ 0 h 6883400"/>
              <a:gd name="connsiteX6" fmla="*/ 12192000 w 12192000"/>
              <a:gd name="connsiteY6" fmla="*/ 0 h 6883400"/>
              <a:gd name="connsiteX7" fmla="*/ 12192000 w 12192000"/>
              <a:gd name="connsiteY7" fmla="*/ 6883400 h 6883400"/>
              <a:gd name="connsiteX8" fmla="*/ 0 w 12192000"/>
              <a:gd name="connsiteY8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83400">
                <a:moveTo>
                  <a:pt x="450504" y="1"/>
                </a:moveTo>
                <a:lnTo>
                  <a:pt x="450504" y="5981738"/>
                </a:lnTo>
                <a:lnTo>
                  <a:pt x="2688430" y="5981738"/>
                </a:lnTo>
                <a:lnTo>
                  <a:pt x="3046104" y="5624064"/>
                </a:lnTo>
                <a:lnTo>
                  <a:pt x="3046104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3400"/>
                </a:lnTo>
                <a:lnTo>
                  <a:pt x="0" y="6883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D2372C9-E215-1003-F25D-B5AE1F568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292" y="701874"/>
            <a:ext cx="2450237" cy="715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Layout template for detailed charts</a:t>
            </a:r>
            <a:endParaRPr lang="en-GB"/>
          </a:p>
        </p:txBody>
      </p:sp>
      <p:sp>
        <p:nvSpPr>
          <p:cNvPr id="8" name="Classification">
            <a:extLst>
              <a:ext uri="{FF2B5EF4-FFF2-40B4-BE49-F238E27FC236}">
                <a16:creationId xmlns:a16="http://schemas.microsoft.com/office/drawing/2014/main" id="{1FD5E72A-4FB1-9357-95B0-F84114833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8CB5E03-5B60-497F-CBCB-51C260ABC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/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/>
          </a:p>
        </p:txBody>
      </p:sp>
      <p:pic>
        <p:nvPicPr>
          <p:cNvPr id="10" name="Ipsos Logo">
            <a:extLst>
              <a:ext uri="{FF2B5EF4-FFF2-40B4-BE49-F238E27FC236}">
                <a16:creationId xmlns:a16="http://schemas.microsoft.com/office/drawing/2014/main" id="{0B97379A-060C-9B8C-6F5A-E84C90EC2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F11785-B413-589E-0FD6-7AB08D4684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2362200"/>
            <a:ext cx="2317750" cy="172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Change background colour to swap colours here</a:t>
            </a:r>
          </a:p>
        </p:txBody>
      </p:sp>
    </p:spTree>
    <p:extLst>
      <p:ext uri="{BB962C8B-B14F-4D97-AF65-F5344CB8AC3E}">
        <p14:creationId xmlns:p14="http://schemas.microsoft.com/office/powerpoint/2010/main" val="959811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iled layout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F5A8724-4541-9190-19BE-6AFAB2B027F2}"/>
              </a:ext>
            </a:extLst>
          </p:cNvPr>
          <p:cNvSpPr/>
          <p:nvPr userDrawn="1"/>
        </p:nvSpPr>
        <p:spPr>
          <a:xfrm>
            <a:off x="0" y="-25400"/>
            <a:ext cx="12192000" cy="6883400"/>
          </a:xfrm>
          <a:custGeom>
            <a:avLst/>
            <a:gdLst>
              <a:gd name="connsiteX0" fmla="*/ 450504 w 12192000"/>
              <a:gd name="connsiteY0" fmla="*/ 1 h 6883400"/>
              <a:gd name="connsiteX1" fmla="*/ 450504 w 12192000"/>
              <a:gd name="connsiteY1" fmla="*/ 5981738 h 6883400"/>
              <a:gd name="connsiteX2" fmla="*/ 2688430 w 12192000"/>
              <a:gd name="connsiteY2" fmla="*/ 5981738 h 6883400"/>
              <a:gd name="connsiteX3" fmla="*/ 3046104 w 12192000"/>
              <a:gd name="connsiteY3" fmla="*/ 5624064 h 6883400"/>
              <a:gd name="connsiteX4" fmla="*/ 3046104 w 12192000"/>
              <a:gd name="connsiteY4" fmla="*/ 1 h 6883400"/>
              <a:gd name="connsiteX5" fmla="*/ 0 w 12192000"/>
              <a:gd name="connsiteY5" fmla="*/ 0 h 6883400"/>
              <a:gd name="connsiteX6" fmla="*/ 12192000 w 12192000"/>
              <a:gd name="connsiteY6" fmla="*/ 0 h 6883400"/>
              <a:gd name="connsiteX7" fmla="*/ 12192000 w 12192000"/>
              <a:gd name="connsiteY7" fmla="*/ 6883400 h 6883400"/>
              <a:gd name="connsiteX8" fmla="*/ 0 w 12192000"/>
              <a:gd name="connsiteY8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83400">
                <a:moveTo>
                  <a:pt x="450504" y="1"/>
                </a:moveTo>
                <a:lnTo>
                  <a:pt x="450504" y="5981738"/>
                </a:lnTo>
                <a:lnTo>
                  <a:pt x="2688430" y="5981738"/>
                </a:lnTo>
                <a:lnTo>
                  <a:pt x="3046104" y="5624064"/>
                </a:lnTo>
                <a:lnTo>
                  <a:pt x="3046104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3400"/>
                </a:lnTo>
                <a:lnTo>
                  <a:pt x="0" y="6883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D2372C9-E215-1003-F25D-B5AE1F568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701874"/>
            <a:ext cx="2451600" cy="715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Layout template for detailed charts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98D0F1BA-16E4-EAD4-97CD-9005E8F027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5975" y="701675"/>
            <a:ext cx="8393113" cy="4959350"/>
          </a:xfrm>
          <a:prstGeom prst="rect">
            <a:avLst/>
          </a:prstGeom>
        </p:spPr>
        <p:txBody>
          <a:bodyPr numCol="3" spcCol="288000"/>
          <a:lstStyle>
            <a:lvl1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/>
            </a:lvl1pPr>
            <a:lvl2pPr marL="180975" indent="-180975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/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200"/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200"/>
            </a:lvl5pPr>
          </a:lstStyle>
          <a:p>
            <a:pPr lvl="0"/>
            <a:r>
              <a:rPr lang="en-US"/>
              <a:t>Three column continuous text box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lassification">
            <a:extLst>
              <a:ext uri="{FF2B5EF4-FFF2-40B4-BE49-F238E27FC236}">
                <a16:creationId xmlns:a16="http://schemas.microsoft.com/office/drawing/2014/main" id="{B961AA34-75D9-C9A6-7BD0-9D60DE9B0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DA8AF27-09F6-FB80-237B-0B39AE098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/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/>
          </a:p>
        </p:txBody>
      </p:sp>
      <p:pic>
        <p:nvPicPr>
          <p:cNvPr id="7" name="Ipsos Logo">
            <a:extLst>
              <a:ext uri="{FF2B5EF4-FFF2-40B4-BE49-F238E27FC236}">
                <a16:creationId xmlns:a16="http://schemas.microsoft.com/office/drawing/2014/main" id="{138D959D-8813-58C7-EA34-969E4DADD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947B3E0-7170-6F72-FE06-FA6FB195BC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2362200"/>
            <a:ext cx="2317750" cy="172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Change background colour to swap colours here</a:t>
            </a:r>
          </a:p>
        </p:txBody>
      </p:sp>
    </p:spTree>
    <p:extLst>
      <p:ext uri="{BB962C8B-B14F-4D97-AF65-F5344CB8AC3E}">
        <p14:creationId xmlns:p14="http://schemas.microsoft.com/office/powerpoint/2010/main" val="2621291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strip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4C05822E-F8EF-0B26-EE8C-294CF585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701874"/>
            <a:ext cx="7051812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laceholder">
            <a:extLst>
              <a:ext uri="{FF2B5EF4-FFF2-40B4-BE49-F238E27FC236}">
                <a16:creationId xmlns:a16="http://schemas.microsoft.com/office/drawing/2014/main" id="{65EFF5B5-9A6C-6AFB-ABBA-564B4F8855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263" y="1809749"/>
            <a:ext cx="5499100" cy="4138613"/>
          </a:xfrm>
          <a:prstGeom prst="rect">
            <a:avLst/>
          </a:prstGeom>
        </p:spPr>
        <p:txBody>
          <a:bodyPr numCol="2" spcCol="288000"/>
          <a:lstStyle>
            <a:lvl1pPr marL="0" indent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Wingdings 2" panose="05020102010507070707" pitchFamily="18" charset="2"/>
              <a:buNone/>
              <a:defRPr sz="1200"/>
            </a:lvl1pPr>
            <a:lvl2pPr marL="180975" indent="-180975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defRPr sz="1200"/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200"/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1F1C54D2-D2EE-04BE-5F32-CEBA48FF0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0450" y="1"/>
            <a:ext cx="8591550" cy="6858000"/>
          </a:xfrm>
          <a:custGeom>
            <a:avLst/>
            <a:gdLst>
              <a:gd name="connsiteX0" fmla="*/ 6857996 w 8591550"/>
              <a:gd name="connsiteY0" fmla="*/ 0 h 6858000"/>
              <a:gd name="connsiteX1" fmla="*/ 8591550 w 8591550"/>
              <a:gd name="connsiteY1" fmla="*/ 0 h 6858000"/>
              <a:gd name="connsiteX2" fmla="*/ 8591550 w 8591550"/>
              <a:gd name="connsiteY2" fmla="*/ 3852860 h 6858000"/>
              <a:gd name="connsiteX3" fmla="*/ 5586410 w 8591550"/>
              <a:gd name="connsiteY3" fmla="*/ 6858000 h 6858000"/>
              <a:gd name="connsiteX4" fmla="*/ 0 w 8591550"/>
              <a:gd name="connsiteY4" fmla="*/ 6858000 h 6858000"/>
              <a:gd name="connsiteX5" fmla="*/ 0 w 8591550"/>
              <a:gd name="connsiteY5" fmla="*/ 68579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1550" h="6858000">
                <a:moveTo>
                  <a:pt x="6857996" y="0"/>
                </a:moveTo>
                <a:lnTo>
                  <a:pt x="8591550" y="0"/>
                </a:lnTo>
                <a:lnTo>
                  <a:pt x="8591550" y="3852860"/>
                </a:lnTo>
                <a:lnTo>
                  <a:pt x="5586410" y="6858000"/>
                </a:lnTo>
                <a:lnTo>
                  <a:pt x="0" y="6858000"/>
                </a:lnTo>
                <a:lnTo>
                  <a:pt x="0" y="6857996"/>
                </a:lnTo>
                <a:close/>
              </a:path>
            </a:pathLst>
          </a:custGeom>
          <a:pattFill prst="dk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 algn="ctr"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Classification">
            <a:extLst>
              <a:ext uri="{FF2B5EF4-FFF2-40B4-BE49-F238E27FC236}">
                <a16:creationId xmlns:a16="http://schemas.microsoft.com/office/drawing/2014/main" id="{2A357368-6911-F108-4C72-BC6BCD6C2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9" y="6251108"/>
            <a:ext cx="1925190" cy="369332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pic>
        <p:nvPicPr>
          <p:cNvPr id="2" name="Ipsos Logo">
            <a:extLst>
              <a:ext uri="{FF2B5EF4-FFF2-40B4-BE49-F238E27FC236}">
                <a16:creationId xmlns:a16="http://schemas.microsoft.com/office/drawing/2014/main" id="{5736C387-1E30-3967-00C5-67A2D4B1A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00780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4ADF9F4-0984-90BB-D24E-468E60FF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Biographies / Team Slide</a:t>
            </a:r>
            <a:endParaRPr lang="en-GB"/>
          </a:p>
        </p:txBody>
      </p:sp>
      <p:sp>
        <p:nvSpPr>
          <p:cNvPr id="16" name="Name 1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2913" y="1736725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1D022528-6EBA-C4A0-BEB6-F9204610C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5613" y="232385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laceholder 1">
            <a:extLst>
              <a:ext uri="{FF2B5EF4-FFF2-40B4-BE49-F238E27FC236}">
                <a16:creationId xmlns:a16="http://schemas.microsoft.com/office/drawing/2014/main" id="{A81DA3D4-EF88-48E1-A722-44D4D0FA10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2913" y="4045998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Title and brief role description here</a:t>
            </a:r>
          </a:p>
        </p:txBody>
      </p:sp>
      <p:sp>
        <p:nvSpPr>
          <p:cNvPr id="20" name="Name 2">
            <a:extLst>
              <a:ext uri="{FF2B5EF4-FFF2-40B4-BE49-F238E27FC236}">
                <a16:creationId xmlns:a16="http://schemas.microsoft.com/office/drawing/2014/main" id="{71613F17-97E2-4491-9EF3-F01FFDE6E8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9122" y="1736725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CAD9EA5-E736-4B69-C6BA-B70AA49A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390052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laceholder 2">
            <a:extLst>
              <a:ext uri="{FF2B5EF4-FFF2-40B4-BE49-F238E27FC236}">
                <a16:creationId xmlns:a16="http://schemas.microsoft.com/office/drawing/2014/main" id="{6F22912B-7D36-4077-8BFB-FDA6B7BA0E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79892" y="4045998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Title and brief role description here</a:t>
            </a:r>
          </a:p>
        </p:txBody>
      </p:sp>
      <p:sp>
        <p:nvSpPr>
          <p:cNvPr id="24" name="Name 3">
            <a:extLst>
              <a:ext uri="{FF2B5EF4-FFF2-40B4-BE49-F238E27FC236}">
                <a16:creationId xmlns:a16="http://schemas.microsoft.com/office/drawing/2014/main" id="{4ACD92D7-D8E5-4F1B-8FF3-A92BC817BD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15331" y="1736725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57D52C6-2870-E30F-D4E4-6FE20FD88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324491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laceholder 3">
            <a:extLst>
              <a:ext uri="{FF2B5EF4-FFF2-40B4-BE49-F238E27FC236}">
                <a16:creationId xmlns:a16="http://schemas.microsoft.com/office/drawing/2014/main" id="{459EAA34-4CBD-4836-8FB9-E4972A4D470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16871" y="4045998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Title and brief role description here</a:t>
            </a:r>
          </a:p>
        </p:txBody>
      </p:sp>
      <p:sp>
        <p:nvSpPr>
          <p:cNvPr id="27" name="Name 4">
            <a:extLst>
              <a:ext uri="{FF2B5EF4-FFF2-40B4-BE49-F238E27FC236}">
                <a16:creationId xmlns:a16="http://schemas.microsoft.com/office/drawing/2014/main" id="{95119930-DF3D-4F95-9821-DD803BEC06B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540" y="1748727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74A36C6-E21E-40D7-90B6-E4EE4ED3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58930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laceholder 4">
            <a:extLst>
              <a:ext uri="{FF2B5EF4-FFF2-40B4-BE49-F238E27FC236}">
                <a16:creationId xmlns:a16="http://schemas.microsoft.com/office/drawing/2014/main" id="{F1EC47F3-3364-4097-9549-A48AAC2F52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3850" y="4058000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Title and brief role description here</a:t>
            </a:r>
          </a:p>
        </p:txBody>
      </p:sp>
      <p:sp>
        <p:nvSpPr>
          <p:cNvPr id="30" name="Name 5">
            <a:extLst>
              <a:ext uri="{FF2B5EF4-FFF2-40B4-BE49-F238E27FC236}">
                <a16:creationId xmlns:a16="http://schemas.microsoft.com/office/drawing/2014/main" id="{8BC3BB59-8297-4139-8EEB-7AA6A36205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87749" y="1748727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63214CF-5EA4-B6FC-063D-D3496667E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193369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laceholder 5">
            <a:extLst>
              <a:ext uri="{FF2B5EF4-FFF2-40B4-BE49-F238E27FC236}">
                <a16:creationId xmlns:a16="http://schemas.microsoft.com/office/drawing/2014/main" id="{3539E75B-AA24-4E49-B21A-8AAB8E62C4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90829" y="4058000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Title and brief role description here</a:t>
            </a:r>
          </a:p>
        </p:txBody>
      </p:sp>
      <p:sp>
        <p:nvSpPr>
          <p:cNvPr id="33" name="Name 6">
            <a:extLst>
              <a:ext uri="{FF2B5EF4-FFF2-40B4-BE49-F238E27FC236}">
                <a16:creationId xmlns:a16="http://schemas.microsoft.com/office/drawing/2014/main" id="{3F21806D-0731-464D-A660-3F50C5CAF67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23957" y="1735212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95C42D8A-99F6-7643-7FD4-13CD14652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0127809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laceholder 6">
            <a:extLst>
              <a:ext uri="{FF2B5EF4-FFF2-40B4-BE49-F238E27FC236}">
                <a16:creationId xmlns:a16="http://schemas.microsoft.com/office/drawing/2014/main" id="{E534BACD-3BA5-4149-ABE3-6C66E16EC23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127809" y="4044485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Title and brief role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752121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/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024DFEA-2014-1751-E480-8A66CDCDA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1898850"/>
            <a:ext cx="7010201" cy="715669"/>
          </a:xfrm>
        </p:spPr>
        <p:txBody>
          <a:bodyPr/>
          <a:lstStyle>
            <a:lvl1pPr>
              <a:lnSpc>
                <a:spcPct val="100000"/>
              </a:lnSpc>
              <a:defRPr sz="32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Quote or statement here – </a:t>
            </a:r>
            <a:br>
              <a:rPr lang="en-US"/>
            </a:br>
            <a:r>
              <a:rPr lang="en-US"/>
              <a:t>only black text is fully accessible on teal, green or orange</a:t>
            </a:r>
            <a:endParaRPr lang="en-GB"/>
          </a:p>
        </p:txBody>
      </p:sp>
      <p:sp>
        <p:nvSpPr>
          <p:cNvPr id="4" name="Triangle">
            <a:extLst>
              <a:ext uri="{FF2B5EF4-FFF2-40B4-BE49-F238E27FC236}">
                <a16:creationId xmlns:a16="http://schemas.microsoft.com/office/drawing/2014/main" id="{AE7DDF0E-41B4-9738-7FF8-611372687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281601" y="3947601"/>
            <a:ext cx="2910399" cy="291039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2" name="Classification">
            <a:extLst>
              <a:ext uri="{FF2B5EF4-FFF2-40B4-BE49-F238E27FC236}">
                <a16:creationId xmlns:a16="http://schemas.microsoft.com/office/drawing/2014/main" id="{1C5B0F71-0889-8AA3-1424-358FEF2E8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bg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BE4B9BBA-B9E4-5FF2-9CD0-52595120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>
              <a:solidFill>
                <a:schemeClr val="bg1"/>
              </a:solidFill>
            </a:endParaRPr>
          </a:p>
        </p:txBody>
      </p:sp>
      <p:pic>
        <p:nvPicPr>
          <p:cNvPr id="5" name="Ipsos Logo">
            <a:extLst>
              <a:ext uri="{FF2B5EF4-FFF2-40B4-BE49-F238E27FC236}">
                <a16:creationId xmlns:a16="http://schemas.microsoft.com/office/drawing/2014/main" id="{C8313A58-2212-9452-4CBE-3D4E7E92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46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Header">
            <a:extLst>
              <a:ext uri="{FF2B5EF4-FFF2-40B4-BE49-F238E27FC236}">
                <a16:creationId xmlns:a16="http://schemas.microsoft.com/office/drawing/2014/main" id="{B80FCDC1-4ADD-40AF-8A4F-44573B12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08163"/>
            <a:ext cx="5456880" cy="386131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4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1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0" name="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3992" y="1808163"/>
            <a:ext cx="5456880" cy="386131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4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422065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26B43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tyle 1">
    <p:bg>
      <p:bgPr>
        <a:gradFill>
          <a:gsLst>
            <a:gs pos="24000">
              <a:schemeClr val="accent1">
                <a:lumMod val="35000"/>
              </a:schemeClr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Quote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08550" y="2313873"/>
            <a:ext cx="7524198" cy="26365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your quote here</a:t>
            </a:r>
          </a:p>
        </p:txBody>
      </p:sp>
      <p:sp>
        <p:nvSpPr>
          <p:cNvPr id="5" name="Triangle">
            <a:extLst>
              <a:ext uri="{FF2B5EF4-FFF2-40B4-BE49-F238E27FC236}">
                <a16:creationId xmlns:a16="http://schemas.microsoft.com/office/drawing/2014/main" id="{92369341-2A1C-B6BE-3FEC-A2BEC04F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 rot="5400000">
            <a:off x="0" y="0"/>
            <a:ext cx="3124200" cy="3124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9" name="Classification">
            <a:extLst>
              <a:ext uri="{FF2B5EF4-FFF2-40B4-BE49-F238E27FC236}">
                <a16:creationId xmlns:a16="http://schemas.microsoft.com/office/drawing/2014/main" id="{87AAF9A5-97ED-3121-02DE-E041C61DC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bg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37E2842-3D57-CC10-EC4F-9181EFE3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>
              <a:solidFill>
                <a:schemeClr val="bg1"/>
              </a:solidFill>
            </a:endParaRPr>
          </a:p>
        </p:txBody>
      </p:sp>
      <p:pic>
        <p:nvPicPr>
          <p:cNvPr id="3" name="Ipsos Logo">
            <a:extLst>
              <a:ext uri="{FF2B5EF4-FFF2-40B4-BE49-F238E27FC236}">
                <a16:creationId xmlns:a16="http://schemas.microsoft.com/office/drawing/2014/main" id="{2B071C74-0F19-EA2F-036E-1B05F328F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5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600">
          <p15:clr>
            <a:srgbClr val="F26B43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Styl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Quote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7571" y="2110704"/>
            <a:ext cx="7731153" cy="26365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your quote here</a:t>
            </a:r>
          </a:p>
        </p:txBody>
      </p:sp>
      <p:sp>
        <p:nvSpPr>
          <p:cNvPr id="5" name="Triangle">
            <a:extLst>
              <a:ext uri="{FF2B5EF4-FFF2-40B4-BE49-F238E27FC236}">
                <a16:creationId xmlns:a16="http://schemas.microsoft.com/office/drawing/2014/main" id="{5E6CCB16-8027-823A-186E-7DACFA707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086850" y="3733800"/>
            <a:ext cx="3124200" cy="3124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9" name="Classification">
            <a:extLst>
              <a:ext uri="{FF2B5EF4-FFF2-40B4-BE49-F238E27FC236}">
                <a16:creationId xmlns:a16="http://schemas.microsoft.com/office/drawing/2014/main" id="{9A7F0732-5FE1-1906-422A-09BFADEA9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bg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2A9A7B3-31B0-9E04-B931-0D35E84DE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>
              <a:solidFill>
                <a:schemeClr val="bg1"/>
              </a:solidFill>
            </a:endParaRPr>
          </a:p>
        </p:txBody>
      </p:sp>
      <p:pic>
        <p:nvPicPr>
          <p:cNvPr id="3" name="Ipsos Logo">
            <a:extLst>
              <a:ext uri="{FF2B5EF4-FFF2-40B4-BE49-F238E27FC236}">
                <a16:creationId xmlns:a16="http://schemas.microsoft.com/office/drawing/2014/main" id="{3E29EF74-455B-BB39-180E-E2AFABF3D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02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600">
          <p15:clr>
            <a:srgbClr val="F26B43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6838E746-8C0D-4144-AC8E-FA9CF117C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450000" y="811950"/>
            <a:ext cx="5407103" cy="3742438"/>
          </a:xfrm>
        </p:spPr>
        <p:txBody>
          <a:bodyPr anchor="t"/>
          <a:lstStyle>
            <a:lvl1pPr>
              <a:defRPr sz="36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Summary text background image (text can be recoloured depending on image colour)</a:t>
            </a:r>
            <a:endParaRPr lang="fr-FR"/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A8B69072-8F91-57EB-1C5E-B1807F844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733800 h 6858000"/>
              <a:gd name="connsiteX3" fmla="*/ 90678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733800"/>
                </a:lnTo>
                <a:lnTo>
                  <a:pt x="9067800" y="6858000"/>
                </a:lnTo>
                <a:lnTo>
                  <a:pt x="0" y="68580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GB"/>
              <a:t>Click icon in centre to add image</a:t>
            </a:r>
            <a:br>
              <a:rPr lang="en-GB"/>
            </a:br>
            <a:r>
              <a:rPr lang="en-GB"/>
              <a:t>Send image to back so elements show on the page</a:t>
            </a:r>
          </a:p>
          <a:p>
            <a:pPr lvl="0" algn="ctr"/>
            <a:endParaRPr lang="en-GB"/>
          </a:p>
          <a:p>
            <a:pPr lvl="0" algn="ctr"/>
            <a:endParaRPr lang="en-GB"/>
          </a:p>
          <a:p>
            <a:pPr lvl="0" algn="ctr"/>
            <a:endParaRPr lang="en-GB"/>
          </a:p>
        </p:txBody>
      </p:sp>
      <p:pic>
        <p:nvPicPr>
          <p:cNvPr id="6" name="Ipsos Logo">
            <a:extLst>
              <a:ext uri="{FF2B5EF4-FFF2-40B4-BE49-F238E27FC236}">
                <a16:creationId xmlns:a16="http://schemas.microsoft.com/office/drawing/2014/main" id="{52B28BDF-4159-E6C3-47E8-C045FBADA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1343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350000"/>
            <a:ext cx="6797676" cy="715669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4800" b="0" cap="all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29E5EE94-2CAC-A691-BCF2-845687798E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3494989"/>
            <a:ext cx="6096000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Optional additional information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92B650A8-9C21-DC86-F471-38B40FC6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975100 h 6858000"/>
              <a:gd name="connsiteX3" fmla="*/ 93091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975100"/>
                </a:lnTo>
                <a:lnTo>
                  <a:pt x="9309100" y="6858000"/>
                </a:lnTo>
                <a:lnTo>
                  <a:pt x="0" y="68580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GB"/>
              <a:t>Click icon to insert image</a:t>
            </a:r>
          </a:p>
        </p:txBody>
      </p:sp>
      <p:sp>
        <p:nvSpPr>
          <p:cNvPr id="4" name="Classification">
            <a:extLst>
              <a:ext uri="{FF2B5EF4-FFF2-40B4-BE49-F238E27FC236}">
                <a16:creationId xmlns:a16="http://schemas.microsoft.com/office/drawing/2014/main" id="{F24B9245-8C3F-D9F1-7FC8-4D3768017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374219"/>
            <a:ext cx="2600712" cy="24622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bg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02AE276-86A8-A521-58F1-3F84240A5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>
                    <a:lumMod val="65000"/>
                  </a:schemeClr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Ipsos Logo">
            <a:extLst>
              <a:ext uri="{FF2B5EF4-FFF2-40B4-BE49-F238E27FC236}">
                <a16:creationId xmlns:a16="http://schemas.microsoft.com/office/drawing/2014/main" id="{BEC051CE-FCDB-2EBC-A53E-B4922F048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52334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A0EF3274-3DAF-E90F-9AC0-22CB0B646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GB"/>
            </a:lvl1pPr>
          </a:lstStyle>
          <a:p>
            <a:pPr lvl="0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8663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">
            <a:extLst>
              <a:ext uri="{FF2B5EF4-FFF2-40B4-BE49-F238E27FC236}">
                <a16:creationId xmlns:a16="http://schemas.microsoft.com/office/drawing/2014/main" id="{F33785E0-DBDC-A691-50F6-D30517E18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Full bleed video layout</a:t>
            </a:r>
          </a:p>
        </p:txBody>
      </p:sp>
    </p:spTree>
    <p:extLst>
      <p:ext uri="{BB962C8B-B14F-4D97-AF65-F5344CB8AC3E}">
        <p14:creationId xmlns:p14="http://schemas.microsoft.com/office/powerpoint/2010/main" val="1422186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Header">
            <a:extLst>
              <a:ext uri="{FF2B5EF4-FFF2-40B4-BE49-F238E27FC236}">
                <a16:creationId xmlns:a16="http://schemas.microsoft.com/office/drawing/2014/main" id="{4E7DB10B-B766-4A3C-BABF-17B2D91DB2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1" y="1792800"/>
            <a:ext cx="2591650" cy="3876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8" name="Chart / Diagram">
            <a:extLst>
              <a:ext uri="{FF2B5EF4-FFF2-40B4-BE49-F238E27FC236}">
                <a16:creationId xmlns:a16="http://schemas.microsoft.com/office/drawing/2014/main" id="{08D894DB-FF91-4B8E-8C44-72A8DC9940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355975" y="1792800"/>
            <a:ext cx="8410071" cy="387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Insert diagram or visual content here</a:t>
            </a:r>
          </a:p>
        </p:txBody>
      </p:sp>
      <p:sp>
        <p:nvSpPr>
          <p:cNvPr id="11" name="Base &amp; Source">
            <a:extLst>
              <a:ext uri="{FF2B5EF4-FFF2-40B4-BE49-F238E27FC236}">
                <a16:creationId xmlns:a16="http://schemas.microsoft.com/office/drawing/2014/main" id="{C52F8B06-1F56-44E1-9BCB-34E6B05490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2897" y="5823783"/>
            <a:ext cx="11277975" cy="124906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 algn="r">
              <a:buNone/>
              <a:defRPr sz="8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Base and source info (delete if not necessary)</a:t>
            </a:r>
          </a:p>
        </p:txBody>
      </p:sp>
    </p:spTree>
    <p:extLst>
      <p:ext uri="{BB962C8B-B14F-4D97-AF65-F5344CB8AC3E}">
        <p14:creationId xmlns:p14="http://schemas.microsoft.com/office/powerpoint/2010/main" val="168148700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4" y="1092494"/>
            <a:ext cx="5391605" cy="715669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0EB7A7D-8D5E-F9FC-C8D3-285DE34876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494989"/>
            <a:ext cx="3551238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Optional additional information</a:t>
            </a:r>
          </a:p>
        </p:txBody>
      </p:sp>
      <p:sp>
        <p:nvSpPr>
          <p:cNvPr id="7" name="Parallelogram">
            <a:extLst>
              <a:ext uri="{FF2B5EF4-FFF2-40B4-BE49-F238E27FC236}">
                <a16:creationId xmlns:a16="http://schemas.microsoft.com/office/drawing/2014/main" id="{C86459C7-F324-154A-1F62-11C161E6B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619500" y="-1714500"/>
            <a:ext cx="6858000" cy="10287000"/>
          </a:xfrm>
          <a:custGeom>
            <a:avLst/>
            <a:gdLst>
              <a:gd name="connsiteX0" fmla="*/ 6858000 w 6858000"/>
              <a:gd name="connsiteY0" fmla="*/ 6858000 h 10287000"/>
              <a:gd name="connsiteX1" fmla="*/ 6858000 w 6858000"/>
              <a:gd name="connsiteY1" fmla="*/ 10287000 h 10287000"/>
              <a:gd name="connsiteX2" fmla="*/ 3370139 w 6858000"/>
              <a:gd name="connsiteY2" fmla="*/ 10287000 h 10287000"/>
              <a:gd name="connsiteX3" fmla="*/ 0 w 6858000"/>
              <a:gd name="connsiteY3" fmla="*/ 6916861 h 10287000"/>
              <a:gd name="connsiteX4" fmla="*/ 0 w 6858000"/>
              <a:gd name="connsiteY4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0287000">
                <a:moveTo>
                  <a:pt x="6858000" y="6858000"/>
                </a:moveTo>
                <a:lnTo>
                  <a:pt x="6858000" y="10287000"/>
                </a:lnTo>
                <a:lnTo>
                  <a:pt x="3370139" y="10287000"/>
                </a:lnTo>
                <a:lnTo>
                  <a:pt x="0" y="69168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9" name="Ipsos Logo">
            <a:extLst>
              <a:ext uri="{FF2B5EF4-FFF2-40B4-BE49-F238E27FC236}">
                <a16:creationId xmlns:a16="http://schemas.microsoft.com/office/drawing/2014/main" id="{E6892621-D909-ED6B-C812-2829C2183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74161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splay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092494"/>
            <a:ext cx="5391605" cy="715669"/>
          </a:xfrm>
        </p:spPr>
        <p:txBody>
          <a:bodyPr/>
          <a:lstStyle>
            <a:lvl1pPr>
              <a:defRPr sz="4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33BB7AA-54DD-4BAB-0FD5-D287A85CE4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494989"/>
            <a:ext cx="3551238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Optional additional information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67F8163F-D370-5C4C-500A-7D576C59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000" y="0"/>
            <a:ext cx="10287001" cy="6858000"/>
          </a:xfrm>
          <a:custGeom>
            <a:avLst/>
            <a:gdLst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6896100 w 10287001"/>
              <a:gd name="connsiteY3" fmla="*/ 6858000 h 6858000"/>
              <a:gd name="connsiteX4" fmla="*/ 0 w 1028700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01" h="6858000">
                <a:moveTo>
                  <a:pt x="6858000" y="0"/>
                </a:moveTo>
                <a:lnTo>
                  <a:pt x="10287001" y="0"/>
                </a:lnTo>
                <a:lnTo>
                  <a:pt x="10287001" y="3467099"/>
                </a:lnTo>
                <a:lnTo>
                  <a:pt x="6896100" y="6858000"/>
                </a:lnTo>
                <a:lnTo>
                  <a:pt x="0" y="6858000"/>
                </a:lnTo>
                <a:close/>
              </a:path>
            </a:pathLst>
          </a:custGeom>
          <a:pattFill prst="dk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lassification">
            <a:extLst>
              <a:ext uri="{FF2B5EF4-FFF2-40B4-BE49-F238E27FC236}">
                <a16:creationId xmlns:a16="http://schemas.microsoft.com/office/drawing/2014/main" id="{5588E510-0F0D-A23C-EE3A-1E228E499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251108"/>
            <a:ext cx="1695772" cy="369332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bg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pic>
        <p:nvPicPr>
          <p:cNvPr id="9" name="Ipsos Logo">
            <a:extLst>
              <a:ext uri="{FF2B5EF4-FFF2-40B4-BE49-F238E27FC236}">
                <a16:creationId xmlns:a16="http://schemas.microsoft.com/office/drawing/2014/main" id="{E803B6AF-24EF-018B-AE83-F9D716A42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97230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08163"/>
            <a:ext cx="11299088" cy="3861312"/>
          </a:xfrm>
        </p:spPr>
        <p:txBody>
          <a:bodyPr numCol="1" spcCol="288000">
            <a:noAutofit/>
          </a:bodyPr>
          <a:lstStyle>
            <a:lvl1pPr>
              <a:spcBef>
                <a:spcPts val="40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2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429DE-4D63-DCEA-0E6E-B1E263115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Single column layout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811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nging box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1884-C2D5-14CD-9848-37C5CB01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" y="701874"/>
            <a:ext cx="3149601" cy="715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73E53EB-3CF7-23AB-A106-C20DD2520C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2288" y="701675"/>
            <a:ext cx="7416800" cy="4959350"/>
          </a:xfrm>
        </p:spPr>
        <p:txBody>
          <a:bodyPr numCol="1" spcCol="288000"/>
          <a:lstStyle>
            <a:lvl1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2400"/>
            </a:lvl1pPr>
            <a:lvl2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2400"/>
            </a:lvl2pPr>
            <a:lvl3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2400"/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2400"/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2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698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350000"/>
            <a:ext cx="5791000" cy="715669"/>
          </a:xfrm>
        </p:spPr>
        <p:txBody>
          <a:bodyPr/>
          <a:lstStyle>
            <a:lvl1pPr>
              <a:defRPr sz="4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7F8163F-D370-5C4C-500A-7D576C590B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05000" y="14514"/>
            <a:ext cx="10300263" cy="6870700"/>
          </a:xfrm>
          <a:custGeom>
            <a:avLst/>
            <a:gdLst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6896100 w 10287001"/>
              <a:gd name="connsiteY3" fmla="*/ 6858000 h 6858000"/>
              <a:gd name="connsiteX4" fmla="*/ 0 w 10287001"/>
              <a:gd name="connsiteY4" fmla="*/ 6858000 h 6858000"/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8636000 w 10287001"/>
              <a:gd name="connsiteY3" fmla="*/ 5080000 h 6858000"/>
              <a:gd name="connsiteX4" fmla="*/ 6896100 w 10287001"/>
              <a:gd name="connsiteY4" fmla="*/ 6858000 h 6858000"/>
              <a:gd name="connsiteX5" fmla="*/ 0 w 10287001"/>
              <a:gd name="connsiteY5" fmla="*/ 6858000 h 6858000"/>
              <a:gd name="connsiteX6" fmla="*/ 6858000 w 10287001"/>
              <a:gd name="connsiteY6" fmla="*/ 0 h 6858000"/>
              <a:gd name="connsiteX0" fmla="*/ 6858000 w 10287001"/>
              <a:gd name="connsiteY0" fmla="*/ 0 h 6870700"/>
              <a:gd name="connsiteX1" fmla="*/ 10287001 w 10287001"/>
              <a:gd name="connsiteY1" fmla="*/ 0 h 6870700"/>
              <a:gd name="connsiteX2" fmla="*/ 10287001 w 10287001"/>
              <a:gd name="connsiteY2" fmla="*/ 3467099 h 6870700"/>
              <a:gd name="connsiteX3" fmla="*/ 10274300 w 10287001"/>
              <a:gd name="connsiteY3" fmla="*/ 6870700 h 6870700"/>
              <a:gd name="connsiteX4" fmla="*/ 6896100 w 10287001"/>
              <a:gd name="connsiteY4" fmla="*/ 6858000 h 6870700"/>
              <a:gd name="connsiteX5" fmla="*/ 0 w 10287001"/>
              <a:gd name="connsiteY5" fmla="*/ 6858000 h 6870700"/>
              <a:gd name="connsiteX6" fmla="*/ 6858000 w 10287001"/>
              <a:gd name="connsiteY6" fmla="*/ 0 h 6870700"/>
              <a:gd name="connsiteX0" fmla="*/ 6858000 w 10300263"/>
              <a:gd name="connsiteY0" fmla="*/ 0 h 6870700"/>
              <a:gd name="connsiteX1" fmla="*/ 10287001 w 10300263"/>
              <a:gd name="connsiteY1" fmla="*/ 0 h 6870700"/>
              <a:gd name="connsiteX2" fmla="*/ 10287001 w 10300263"/>
              <a:gd name="connsiteY2" fmla="*/ 3467099 h 6870700"/>
              <a:gd name="connsiteX3" fmla="*/ 10299700 w 10300263"/>
              <a:gd name="connsiteY3" fmla="*/ 6870700 h 6870700"/>
              <a:gd name="connsiteX4" fmla="*/ 6896100 w 10300263"/>
              <a:gd name="connsiteY4" fmla="*/ 6858000 h 6870700"/>
              <a:gd name="connsiteX5" fmla="*/ 0 w 10300263"/>
              <a:gd name="connsiteY5" fmla="*/ 6858000 h 6870700"/>
              <a:gd name="connsiteX6" fmla="*/ 6858000 w 10300263"/>
              <a:gd name="connsiteY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0263" h="6870700">
                <a:moveTo>
                  <a:pt x="6858000" y="0"/>
                </a:moveTo>
                <a:lnTo>
                  <a:pt x="10287001" y="0"/>
                </a:lnTo>
                <a:lnTo>
                  <a:pt x="10287001" y="3467099"/>
                </a:lnTo>
                <a:cubicBezTo>
                  <a:pt x="10282767" y="4601633"/>
                  <a:pt x="10303934" y="5736166"/>
                  <a:pt x="10299700" y="6870700"/>
                </a:cubicBezTo>
                <a:lnTo>
                  <a:pt x="6896100" y="6858000"/>
                </a:lnTo>
                <a:lnTo>
                  <a:pt x="0" y="6858000"/>
                </a:lnTo>
                <a:lnTo>
                  <a:pt x="6858000" y="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GB"/>
            </a:lvl1pPr>
          </a:lstStyle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icon </a:t>
            </a:r>
            <a:br>
              <a:rPr lang="en-US" dirty="0"/>
            </a:br>
            <a:r>
              <a:rPr lang="en-US" dirty="0"/>
              <a:t>to add picture</a:t>
            </a:r>
            <a:endParaRPr lang="en-GB" dirty="0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2B307F84-45B4-FBB4-1E6C-CD4B241E7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132139"/>
            <a:ext cx="3851275" cy="1274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Optional additional information</a:t>
            </a:r>
          </a:p>
        </p:txBody>
      </p:sp>
      <p:pic>
        <p:nvPicPr>
          <p:cNvPr id="5" name="Immagine 4" descr="Immagine che contiene testo, schermata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DBBA21CC-6091-5C06-8424-F2C8EA5459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2118" y="6172065"/>
            <a:ext cx="846970" cy="4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92699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 key poi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55C23FA-A39C-47E2-B32E-D31B7F81F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3 key points layout</a:t>
            </a:r>
            <a:endParaRPr lang="en-GB" dirty="0"/>
          </a:p>
        </p:txBody>
      </p:sp>
      <p:sp>
        <p:nvSpPr>
          <p:cNvPr id="23" name="No. 1">
            <a:extLst>
              <a:ext uri="{FF2B5EF4-FFF2-40B4-BE49-F238E27FC236}">
                <a16:creationId xmlns:a16="http://schemas.microsoft.com/office/drawing/2014/main" id="{8933E780-68DF-AEFF-FB64-64A8AC3BC8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4599" y="1701571"/>
            <a:ext cx="1219200" cy="1045259"/>
          </a:xfrm>
        </p:spPr>
        <p:txBody>
          <a:bodyPr/>
          <a:lstStyle>
            <a:lvl1pPr>
              <a:defRPr sz="9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F07BEC-475C-D95A-2313-6FF423D6911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9999" y="3067958"/>
            <a:ext cx="3528000" cy="2583996"/>
          </a:xfrm>
          <a:prstGeom prst="rect">
            <a:avLst/>
          </a:prstGeom>
          <a:noFill/>
        </p:spPr>
        <p:txBody>
          <a:bodyPr wrap="square" lIns="72000" tIns="72000" rIns="72000" bIns="72000"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7" name="No. 2">
            <a:extLst>
              <a:ext uri="{FF2B5EF4-FFF2-40B4-BE49-F238E27FC236}">
                <a16:creationId xmlns:a16="http://schemas.microsoft.com/office/drawing/2014/main" id="{30E98F8F-3061-8682-1A3F-E78E0C8D3F9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98690" y="1701571"/>
            <a:ext cx="1219200" cy="1045259"/>
          </a:xfrm>
        </p:spPr>
        <p:txBody>
          <a:bodyPr/>
          <a:lstStyle>
            <a:lvl1pPr>
              <a:defRPr sz="9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12F4A0-FD3C-1B4E-7C0D-A6CD56FB0F3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32287" y="3067958"/>
            <a:ext cx="3528000" cy="2583996"/>
          </a:xfrm>
          <a:prstGeom prst="rect">
            <a:avLst/>
          </a:prstGeom>
          <a:noFill/>
        </p:spPr>
        <p:txBody>
          <a:bodyPr wrap="square" lIns="72000" tIns="72000" rIns="72000" bIns="72000"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2" name="No. 3">
            <a:extLst>
              <a:ext uri="{FF2B5EF4-FFF2-40B4-BE49-F238E27FC236}">
                <a16:creationId xmlns:a16="http://schemas.microsoft.com/office/drawing/2014/main" id="{60835E92-0DA1-DBA3-87F3-D6CA2B63B03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62924" y="1701571"/>
            <a:ext cx="1219200" cy="1045259"/>
          </a:xfrm>
        </p:spPr>
        <p:txBody>
          <a:bodyPr/>
          <a:lstStyle>
            <a:lvl1pPr>
              <a:defRPr sz="9600" b="1">
                <a:solidFill>
                  <a:srgbClr val="E3D8F0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F5EC94-06CC-02DF-99F1-D843B6EC5E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20073" y="3067958"/>
            <a:ext cx="3528000" cy="2583996"/>
          </a:xfrm>
          <a:prstGeom prst="rect">
            <a:avLst/>
          </a:prstGeom>
          <a:noFill/>
        </p:spPr>
        <p:txBody>
          <a:bodyPr wrap="square" lIns="72000" tIns="72000" rIns="72000" bIns="72000"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94FC2C-B470-E22E-D383-B44D7B951CD9}"/>
              </a:ext>
            </a:extLst>
          </p:cNvPr>
          <p:cNvSpPr txBox="1"/>
          <p:nvPr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C5EA47B-0866-1154-09FC-C7C7B6419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25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3011884-C2D5-14CD-9848-37C5CB01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430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31429DE-4D63-DCEA-0E6E-B1E263115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column layout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08163"/>
            <a:ext cx="11299088" cy="386131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lnSpc>
                <a:spcPct val="115000"/>
              </a:lnSpc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lnSpc>
                <a:spcPct val="115000"/>
              </a:lnSpc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15000"/>
              </a:lnSpc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2967192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31429DE-4D63-DCEA-0E6E-B1E263115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Four column layout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08163"/>
            <a:ext cx="11299088" cy="3861312"/>
          </a:xfrm>
          <a:prstGeom prst="rect">
            <a:avLst/>
          </a:prstGeom>
        </p:spPr>
        <p:txBody>
          <a:bodyPr numCol="4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2876600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image" Target="../media/image2.svg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Header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11299088" cy="71566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/>
              <a:t>Slide title room for two lines</a:t>
            </a:r>
          </a:p>
        </p:txBody>
      </p:sp>
      <p:sp>
        <p:nvSpPr>
          <p:cNvPr id="7" name="Placeholder">
            <a:extLst>
              <a:ext uri="{FF2B5EF4-FFF2-40B4-BE49-F238E27FC236}">
                <a16:creationId xmlns:a16="http://schemas.microsoft.com/office/drawing/2014/main" id="{D7CC2174-966F-44FC-375D-7BD78365C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002" y="1825625"/>
            <a:ext cx="11313086" cy="3843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lassification">
            <a:extLst>
              <a:ext uri="{FF2B5EF4-FFF2-40B4-BE49-F238E27FC236}">
                <a16:creationId xmlns:a16="http://schemas.microsoft.com/office/drawing/2014/main" id="{5145A4F0-7D5B-0FE6-3F2E-55FC068D8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© Ipsos</a:t>
            </a:r>
          </a:p>
        </p:txBody>
      </p:sp>
      <p:sp>
        <p:nvSpPr>
          <p:cNvPr id="96" name="Slide Number">
            <a:extLst>
              <a:ext uri="{FF2B5EF4-FFF2-40B4-BE49-F238E27FC236}">
                <a16:creationId xmlns:a16="http://schemas.microsoft.com/office/drawing/2014/main" id="{A19EB2BF-21C7-DA01-6AAC-8D446BDFC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/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/>
          </a:p>
        </p:txBody>
      </p:sp>
      <p:pic>
        <p:nvPicPr>
          <p:cNvPr id="8" name="Ipsos Logo">
            <a:extLst>
              <a:ext uri="{FF2B5EF4-FFF2-40B4-BE49-F238E27FC236}">
                <a16:creationId xmlns:a16="http://schemas.microsoft.com/office/drawing/2014/main" id="{28D1BB47-AB47-9982-F311-E64B0A6B4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1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  <p:sldLayoutId id="2147483771" r:id="rId31"/>
    <p:sldLayoutId id="2147483773" r:id="rId32"/>
    <p:sldLayoutId id="2147483774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SzPct val="100000"/>
        <a:buFont typeface="Wingdings 2" panose="05020102010507070707" pitchFamily="18" charset="2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SzPct val="100000"/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73038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Font typeface="Barlow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Font typeface="Barlow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0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Font typeface="Barlow" panose="020B040602020203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5" pos="2509">
          <p15:clr>
            <a:srgbClr val="F26B43"/>
          </p15:clr>
        </p15:guide>
        <p15:guide id="26" pos="2698">
          <p15:clr>
            <a:srgbClr val="F26B43"/>
          </p15:clr>
        </p15:guide>
        <p15:guide id="30" pos="4930">
          <p15:clr>
            <a:srgbClr val="F26B43"/>
          </p15:clr>
        </p15:guide>
        <p15:guide id="31" pos="5126">
          <p15:clr>
            <a:srgbClr val="F26B43"/>
          </p15:clr>
        </p15:guide>
        <p15:guide id="39" orient="horz" pos="1139">
          <p15:clr>
            <a:srgbClr val="5ACBF0"/>
          </p15:clr>
        </p15:guide>
        <p15:guide id="41" pos="1905">
          <p15:clr>
            <a:srgbClr val="5ACBF0"/>
          </p15:clr>
        </p15:guide>
        <p15:guide id="42" pos="2109">
          <p15:clr>
            <a:srgbClr val="5ACBF0"/>
          </p15:clr>
        </p15:guide>
        <p15:guide id="43" pos="3942">
          <p15:clr>
            <a:srgbClr val="5ACBF0"/>
          </p15:clr>
        </p15:guide>
        <p15:guide id="45" pos="3741">
          <p15:clr>
            <a:srgbClr val="5ACBF0"/>
          </p15:clr>
        </p15:guide>
        <p15:guide id="46" pos="5568">
          <p15:clr>
            <a:srgbClr val="5ACBF0"/>
          </p15:clr>
        </p15:guide>
        <p15:guide id="47" pos="5770">
          <p15:clr>
            <a:srgbClr val="5ACBF0"/>
          </p15:clr>
        </p15:guide>
        <p15:guide id="53" orient="horz" pos="436">
          <p15:clr>
            <a:srgbClr val="9FCC3B"/>
          </p15:clr>
        </p15:guide>
        <p15:guide id="54" pos="279">
          <p15:clr>
            <a:srgbClr val="9FCC3B"/>
          </p15:clr>
        </p15:guide>
        <p15:guide id="55" pos="7401">
          <p15:clr>
            <a:srgbClr val="9FCC3B"/>
          </p15:clr>
        </p15:guide>
        <p15:guide id="56" orient="horz" pos="3747">
          <p15:clr>
            <a:srgbClr val="9FCC3B"/>
          </p15:clr>
        </p15:guide>
        <p15:guide id="57" orient="horz" pos="3884">
          <p15:clr>
            <a:srgbClr val="000000"/>
          </p15:clr>
        </p15:guide>
        <p15:guide id="58" orient="horz" pos="913">
          <p15:clr>
            <a:srgbClr val="C35EA4"/>
          </p15:clr>
        </p15:guide>
        <p15:guide id="59" orient="horz" pos="132">
          <p15:clr>
            <a:srgbClr val="000000"/>
          </p15:clr>
        </p15:guide>
        <p15:guide id="60" orient="horz" pos="3571">
          <p15:clr>
            <a:srgbClr val="5ACBF0"/>
          </p15:clr>
        </p15:guide>
        <p15:guide id="61" orient="horz" pos="4166">
          <p15:clr>
            <a:srgbClr val="000000"/>
          </p15:clr>
        </p15:guide>
        <p15:guide id="62" pos="140">
          <p15:clr>
            <a:srgbClr val="000000"/>
          </p15:clr>
        </p15:guide>
        <p15:guide id="63" pos="7537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Header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11299088" cy="71566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/>
              <a:t>Slide title room for two lines</a:t>
            </a:r>
          </a:p>
        </p:txBody>
      </p:sp>
      <p:sp>
        <p:nvSpPr>
          <p:cNvPr id="7" name="Placeholder">
            <a:extLst>
              <a:ext uri="{FF2B5EF4-FFF2-40B4-BE49-F238E27FC236}">
                <a16:creationId xmlns:a16="http://schemas.microsoft.com/office/drawing/2014/main" id="{D7CC2174-966F-44FC-375D-7BD78365C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002" y="1825625"/>
            <a:ext cx="11313086" cy="3843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6" name="Slide Number">
            <a:extLst>
              <a:ext uri="{FF2B5EF4-FFF2-40B4-BE49-F238E27FC236}">
                <a16:creationId xmlns:a16="http://schemas.microsoft.com/office/drawing/2014/main" id="{A19EB2BF-21C7-DA01-6AAC-8D446BDFC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/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‹N›</a:t>
            </a:fld>
            <a:endParaRPr lang="en-GB" sz="900"/>
          </a:p>
        </p:txBody>
      </p:sp>
      <p:pic>
        <p:nvPicPr>
          <p:cNvPr id="8" name="Ipsos Logo">
            <a:extLst>
              <a:ext uri="{FF2B5EF4-FFF2-40B4-BE49-F238E27FC236}">
                <a16:creationId xmlns:a16="http://schemas.microsoft.com/office/drawing/2014/main" id="{28D1BB47-AB47-9982-F311-E64B0A6B4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1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780" r:id="rId33"/>
    <p:sldLayoutId id="2147483781" r:id="rId34"/>
    <p:sldLayoutId id="2147483782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SzPct val="100000"/>
        <a:buFont typeface="Wingdings 2" panose="05020102010507070707" pitchFamily="18" charset="2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SzPct val="100000"/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73038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Font typeface="Barlow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Font typeface="Barlow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0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Font typeface="Barlow" panose="020B040602020203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5" pos="2509">
          <p15:clr>
            <a:srgbClr val="F26B43"/>
          </p15:clr>
        </p15:guide>
        <p15:guide id="26" pos="2698">
          <p15:clr>
            <a:srgbClr val="F26B43"/>
          </p15:clr>
        </p15:guide>
        <p15:guide id="30" pos="4930">
          <p15:clr>
            <a:srgbClr val="F26B43"/>
          </p15:clr>
        </p15:guide>
        <p15:guide id="31" pos="5126">
          <p15:clr>
            <a:srgbClr val="F26B43"/>
          </p15:clr>
        </p15:guide>
        <p15:guide id="39" orient="horz" pos="1139">
          <p15:clr>
            <a:srgbClr val="5ACBF0"/>
          </p15:clr>
        </p15:guide>
        <p15:guide id="41" pos="1905">
          <p15:clr>
            <a:srgbClr val="5ACBF0"/>
          </p15:clr>
        </p15:guide>
        <p15:guide id="42" pos="2109">
          <p15:clr>
            <a:srgbClr val="5ACBF0"/>
          </p15:clr>
        </p15:guide>
        <p15:guide id="43" pos="3942">
          <p15:clr>
            <a:srgbClr val="5ACBF0"/>
          </p15:clr>
        </p15:guide>
        <p15:guide id="45" pos="3741">
          <p15:clr>
            <a:srgbClr val="5ACBF0"/>
          </p15:clr>
        </p15:guide>
        <p15:guide id="46" pos="5568">
          <p15:clr>
            <a:srgbClr val="5ACBF0"/>
          </p15:clr>
        </p15:guide>
        <p15:guide id="47" pos="5770">
          <p15:clr>
            <a:srgbClr val="5ACBF0"/>
          </p15:clr>
        </p15:guide>
        <p15:guide id="53" orient="horz" pos="436">
          <p15:clr>
            <a:srgbClr val="9FCC3B"/>
          </p15:clr>
        </p15:guide>
        <p15:guide id="54" pos="279">
          <p15:clr>
            <a:srgbClr val="9FCC3B"/>
          </p15:clr>
        </p15:guide>
        <p15:guide id="55" pos="7401">
          <p15:clr>
            <a:srgbClr val="9FCC3B"/>
          </p15:clr>
        </p15:guide>
        <p15:guide id="56" orient="horz" pos="3747">
          <p15:clr>
            <a:srgbClr val="9FCC3B"/>
          </p15:clr>
        </p15:guide>
        <p15:guide id="57" orient="horz" pos="3884">
          <p15:clr>
            <a:srgbClr val="000000"/>
          </p15:clr>
        </p15:guide>
        <p15:guide id="58" orient="horz" pos="913">
          <p15:clr>
            <a:srgbClr val="C35EA4"/>
          </p15:clr>
        </p15:guide>
        <p15:guide id="59" orient="horz" pos="132">
          <p15:clr>
            <a:srgbClr val="000000"/>
          </p15:clr>
        </p15:guide>
        <p15:guide id="60" orient="horz" pos="3571">
          <p15:clr>
            <a:srgbClr val="5ACBF0"/>
          </p15:clr>
        </p15:guide>
        <p15:guide id="61" orient="horz" pos="4166">
          <p15:clr>
            <a:srgbClr val="000000"/>
          </p15:clr>
        </p15:guide>
        <p15:guide id="62" pos="140">
          <p15:clr>
            <a:srgbClr val="000000"/>
          </p15:clr>
        </p15:guide>
        <p15:guide id="63" pos="7537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7.jpe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egnaposto immagine 39">
            <a:extLst>
              <a:ext uri="{FF2B5EF4-FFF2-40B4-BE49-F238E27FC236}">
                <a16:creationId xmlns:a16="http://schemas.microsoft.com/office/drawing/2014/main" id="{346F2E74-5AF0-7FD6-97B2-ECBA998A67E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-1449" r="14247" b="-1"/>
          <a:stretch>
            <a:fillRect/>
          </a:stretch>
        </p:blipFill>
        <p:spPr>
          <a:xfrm>
            <a:off x="2752666" y="-109721"/>
            <a:ext cx="9517362" cy="6970276"/>
          </a:xfrm>
          <a:custGeom>
            <a:avLst/>
            <a:gdLst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6896100 w 10287001"/>
              <a:gd name="connsiteY3" fmla="*/ 6858000 h 6858000"/>
              <a:gd name="connsiteX4" fmla="*/ 0 w 10287001"/>
              <a:gd name="connsiteY4" fmla="*/ 6858000 h 6858000"/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8636000 w 10287001"/>
              <a:gd name="connsiteY3" fmla="*/ 5080000 h 6858000"/>
              <a:gd name="connsiteX4" fmla="*/ 6896100 w 10287001"/>
              <a:gd name="connsiteY4" fmla="*/ 6858000 h 6858000"/>
              <a:gd name="connsiteX5" fmla="*/ 0 w 10287001"/>
              <a:gd name="connsiteY5" fmla="*/ 6858000 h 6858000"/>
              <a:gd name="connsiteX6" fmla="*/ 6858000 w 10287001"/>
              <a:gd name="connsiteY6" fmla="*/ 0 h 6858000"/>
              <a:gd name="connsiteX0" fmla="*/ 6858000 w 10287001"/>
              <a:gd name="connsiteY0" fmla="*/ 0 h 6870700"/>
              <a:gd name="connsiteX1" fmla="*/ 10287001 w 10287001"/>
              <a:gd name="connsiteY1" fmla="*/ 0 h 6870700"/>
              <a:gd name="connsiteX2" fmla="*/ 10287001 w 10287001"/>
              <a:gd name="connsiteY2" fmla="*/ 3467099 h 6870700"/>
              <a:gd name="connsiteX3" fmla="*/ 10274300 w 10287001"/>
              <a:gd name="connsiteY3" fmla="*/ 6870700 h 6870700"/>
              <a:gd name="connsiteX4" fmla="*/ 6896100 w 10287001"/>
              <a:gd name="connsiteY4" fmla="*/ 6858000 h 6870700"/>
              <a:gd name="connsiteX5" fmla="*/ 0 w 10287001"/>
              <a:gd name="connsiteY5" fmla="*/ 6858000 h 6870700"/>
              <a:gd name="connsiteX6" fmla="*/ 6858000 w 10287001"/>
              <a:gd name="connsiteY6" fmla="*/ 0 h 6870700"/>
              <a:gd name="connsiteX0" fmla="*/ 6858000 w 10300263"/>
              <a:gd name="connsiteY0" fmla="*/ 0 h 6870700"/>
              <a:gd name="connsiteX1" fmla="*/ 10287001 w 10300263"/>
              <a:gd name="connsiteY1" fmla="*/ 0 h 6870700"/>
              <a:gd name="connsiteX2" fmla="*/ 10287001 w 10300263"/>
              <a:gd name="connsiteY2" fmla="*/ 3467099 h 6870700"/>
              <a:gd name="connsiteX3" fmla="*/ 10299700 w 10300263"/>
              <a:gd name="connsiteY3" fmla="*/ 6870700 h 6870700"/>
              <a:gd name="connsiteX4" fmla="*/ 6896100 w 10300263"/>
              <a:gd name="connsiteY4" fmla="*/ 6858000 h 6870700"/>
              <a:gd name="connsiteX5" fmla="*/ 0 w 10300263"/>
              <a:gd name="connsiteY5" fmla="*/ 6858000 h 6870700"/>
              <a:gd name="connsiteX6" fmla="*/ 6858000 w 10300263"/>
              <a:gd name="connsiteY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0263" h="6870700">
                <a:moveTo>
                  <a:pt x="6858000" y="0"/>
                </a:moveTo>
                <a:lnTo>
                  <a:pt x="10287001" y="0"/>
                </a:lnTo>
                <a:lnTo>
                  <a:pt x="10287001" y="3467099"/>
                </a:lnTo>
                <a:cubicBezTo>
                  <a:pt x="10282767" y="4601633"/>
                  <a:pt x="10303934" y="5736166"/>
                  <a:pt x="10299700" y="6870700"/>
                </a:cubicBezTo>
                <a:lnTo>
                  <a:pt x="6896100" y="6858000"/>
                </a:lnTo>
                <a:lnTo>
                  <a:pt x="0" y="6858000"/>
                </a:lnTo>
                <a:lnTo>
                  <a:pt x="6858000" y="0"/>
                </a:lnTo>
                <a:close/>
              </a:path>
            </a:pathLst>
          </a:custGeom>
          <a:pattFill prst="dkUpDiag">
            <a:fgClr>
              <a:prstClr val="white">
                <a:lumMod val="85000"/>
              </a:prstClr>
            </a:fgClr>
            <a:bgClr>
              <a:prstClr val="white"/>
            </a:bgClr>
          </a:pattFill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D455DA22-A3EC-03B6-4265-094F25A3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00" y="668341"/>
            <a:ext cx="6258360" cy="715669"/>
          </a:xfrm>
        </p:spPr>
        <p:txBody>
          <a:bodyPr/>
          <a:lstStyle/>
          <a:p>
            <a:r>
              <a:rPr lang="en-GB" dirty="0"/>
              <a:t>Il </a:t>
            </a:r>
            <a:r>
              <a:rPr lang="en-GB" dirty="0" err="1"/>
              <a:t>ruolo</a:t>
            </a:r>
            <a:r>
              <a:rPr lang="en-GB" dirty="0"/>
              <a:t> hr </a:t>
            </a:r>
            <a:br>
              <a:rPr lang="en-GB" dirty="0"/>
            </a:br>
            <a:r>
              <a:rPr lang="en-GB" dirty="0"/>
              <a:t>nell’ </a:t>
            </a:r>
            <a:r>
              <a:rPr lang="en-GB" dirty="0" err="1"/>
              <a:t>integrazione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Ipsos doxa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2C4906E-F7A3-758E-28CC-09640A042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0555" y="1477508"/>
            <a:ext cx="5039969" cy="201294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4800" dirty="0">
              <a:solidFill>
                <a:schemeClr val="bg1"/>
              </a:solidFill>
              <a:latin typeface="+mj-lt"/>
              <a:ea typeface="Roboto Condensed Black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4F3A8D-9A92-5B9B-6F23-8549C68387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000" y="4147192"/>
            <a:ext cx="34466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Lorenza Montalbano – SR HRBP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58EFE-4B93-814A-45B1-03F140DB89CC}"/>
              </a:ext>
            </a:extLst>
          </p:cNvPr>
          <p:cNvSpPr txBox="1"/>
          <p:nvPr/>
        </p:nvSpPr>
        <p:spPr>
          <a:xfrm>
            <a:off x="305000" y="4632844"/>
            <a:ext cx="22364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9 Aprile 2026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8C2CACD-E824-DE3B-60FE-427B75199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694035" y="3291985"/>
            <a:ext cx="3492560" cy="36594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6BD1784-F3A1-1046-21F9-8FEFED56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6141078" y="431596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EC544CE-DA48-E496-5DA5-4BEDD3E45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7671449" y="5576008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pic>
        <p:nvPicPr>
          <p:cNvPr id="8" name="Immagine 7" descr="Immagine che contiene testo, schermata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0F4B5C1B-C543-D180-7A44-777E60EC7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126" y="6172065"/>
            <a:ext cx="846970" cy="4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4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460E766-77CB-BFDD-E552-B67577B6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256032"/>
            <a:ext cx="5498363" cy="1161511"/>
          </a:xfrm>
        </p:spPr>
        <p:txBody>
          <a:bodyPr wrap="square" anchor="t">
            <a:normAutofit/>
          </a:bodyPr>
          <a:lstStyle/>
          <a:p>
            <a:r>
              <a:rPr lang="it-IT" sz="2400" dirty="0">
                <a:solidFill>
                  <a:schemeClr val="accent1"/>
                </a:solidFill>
              </a:rPr>
              <a:t>LA NOSTRA MISSION:</a:t>
            </a:r>
            <a:br>
              <a:rPr lang="it-IT" sz="1800" dirty="0">
                <a:solidFill>
                  <a:schemeClr val="accent1"/>
                </a:solidFill>
              </a:rPr>
            </a:br>
            <a:br>
              <a:rPr lang="it-IT" sz="1800" dirty="0">
                <a:solidFill>
                  <a:schemeClr val="accent1"/>
                </a:solidFill>
              </a:rPr>
            </a:br>
            <a:r>
              <a:rPr lang="it-IT" sz="2000" dirty="0">
                <a:solidFill>
                  <a:schemeClr val="accent1"/>
                </a:solidFill>
              </a:rPr>
              <a:t>Da consapevolezza ad Azione per trasformare </a:t>
            </a:r>
            <a:br>
              <a:rPr lang="it-IT" sz="2000" dirty="0">
                <a:solidFill>
                  <a:schemeClr val="accent1"/>
                </a:solidFill>
              </a:rPr>
            </a:br>
            <a:r>
              <a:rPr lang="it-IT" sz="2000" dirty="0">
                <a:solidFill>
                  <a:schemeClr val="accent1"/>
                </a:solidFill>
              </a:rPr>
              <a:t>«Due Storie in un Unico Futuro»</a:t>
            </a:r>
            <a:endParaRPr lang="it-IT" sz="1800" dirty="0">
              <a:solidFill>
                <a:schemeClr val="accent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0983C4C-B3E7-4DEF-BE39-70A232F93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r="21891" b="-1"/>
          <a:stretch>
            <a:fillRect/>
          </a:stretch>
        </p:blipFill>
        <p:spPr>
          <a:xfrm>
            <a:off x="449999" y="1792800"/>
            <a:ext cx="5498363" cy="4155563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649442C-11A9-3C9A-159A-764427E73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66" y="59883"/>
            <a:ext cx="1733107" cy="8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C8821AC-9825-F9D5-7733-3326189C5632}"/>
              </a:ext>
            </a:extLst>
          </p:cNvPr>
          <p:cNvSpPr txBox="1"/>
          <p:nvPr/>
        </p:nvSpPr>
        <p:spPr>
          <a:xfrm>
            <a:off x="6422066" y="1147049"/>
            <a:ext cx="501856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📆 Il 24 giugno 2025 Ipsos ha  completato l'acquisizione del Gruppo francese The </a:t>
            </a:r>
            <a:r>
              <a:rPr lang="it-IT" dirty="0" err="1"/>
              <a:t>Bva</a:t>
            </a:r>
            <a:r>
              <a:rPr lang="it-IT" dirty="0"/>
              <a:t> Family, che comprende oltre 900 professionisti e presente in Italia come </a:t>
            </a:r>
            <a:r>
              <a:rPr lang="it-IT" dirty="0" err="1"/>
              <a:t>Bva</a:t>
            </a:r>
            <a:r>
              <a:rPr lang="it-IT" dirty="0"/>
              <a:t> Doxa.</a:t>
            </a:r>
          </a:p>
          <a:p>
            <a:endParaRPr lang="it-IT" dirty="0"/>
          </a:p>
          <a:p>
            <a:r>
              <a:rPr lang="it-IT" dirty="0"/>
              <a:t>🌍 Questa fusione strategica ha creato </a:t>
            </a:r>
            <a:r>
              <a:rPr lang="it-IT" b="1" dirty="0"/>
              <a:t>Ipsos Doxa</a:t>
            </a:r>
            <a:r>
              <a:rPr lang="it-IT" dirty="0"/>
              <a:t>, un'entità pionieristica che rafforza la leadership di Ipsos nei mercati di </a:t>
            </a:r>
            <a:r>
              <a:rPr lang="it-IT" b="1" dirty="0"/>
              <a:t>Francia</a:t>
            </a:r>
            <a:r>
              <a:rPr lang="it-IT" dirty="0"/>
              <a:t>, </a:t>
            </a:r>
          </a:p>
          <a:p>
            <a:r>
              <a:rPr lang="it-IT" b="1" dirty="0"/>
              <a:t>Regno Unito</a:t>
            </a:r>
            <a:r>
              <a:rPr lang="it-IT" dirty="0"/>
              <a:t> e </a:t>
            </a:r>
            <a:r>
              <a:rPr lang="it-IT" b="1" dirty="0"/>
              <a:t>Italia. </a:t>
            </a:r>
          </a:p>
          <a:p>
            <a:endParaRPr lang="it-IT" dirty="0"/>
          </a:p>
          <a:p>
            <a:r>
              <a:rPr lang="it-IT" dirty="0"/>
              <a:t>📊 In Italia, Ipsos Doxa si afferma come </a:t>
            </a:r>
            <a:r>
              <a:rPr lang="it-IT" b="1" dirty="0"/>
              <a:t>leader della ricerca di mercato e consulenza strategica</a:t>
            </a:r>
            <a:r>
              <a:rPr lang="it-IT" dirty="0"/>
              <a:t>, combinando metodologie di ricerca avanzate nei settori dei servizi e dei beni di consumo, per garantire decisioni rapide e sicure, generando un impatto significativo nel contesto socio-economico.</a:t>
            </a:r>
          </a:p>
        </p:txBody>
      </p:sp>
      <p:pic>
        <p:nvPicPr>
          <p:cNvPr id="2" name="Immagine 1" descr="Immagine che contiene testo, schermata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0933D776-2F36-28F5-1608-0FF59564E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126" y="6172065"/>
            <a:ext cx="846970" cy="4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7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2448BBB3-1058-B270-19DA-3FE0C410D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52513" y="0"/>
            <a:ext cx="3540753" cy="5995686"/>
          </a:xfrm>
          <a:prstGeom prst="snip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2400" dirty="0">
              <a:solidFill>
                <a:srgbClr val="E50158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DF26E2-6058-6DB7-F45A-2AFE5957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" y="590114"/>
            <a:ext cx="3149601" cy="715669"/>
          </a:xfrm>
        </p:spPr>
        <p:txBody>
          <a:bodyPr/>
          <a:lstStyle/>
          <a:p>
            <a:r>
              <a:rPr lang="en-GB" sz="3600" dirty="0">
                <a:latin typeface="+mj-lt"/>
              </a:rPr>
              <a:t>FASE #1</a:t>
            </a:r>
            <a:br>
              <a:rPr lang="en-GB" sz="3600" dirty="0">
                <a:latin typeface="+mj-lt"/>
              </a:rPr>
            </a:br>
            <a:r>
              <a:rPr lang="en-GB" sz="3600" dirty="0">
                <a:latin typeface="+mj-lt"/>
              </a:rPr>
              <a:t>La </a:t>
            </a:r>
            <a:r>
              <a:rPr lang="en-GB" sz="3600" dirty="0" err="1">
                <a:latin typeface="+mj-lt"/>
              </a:rPr>
              <a:t>Strategia</a:t>
            </a:r>
            <a:r>
              <a:rPr lang="en-GB" sz="3600" dirty="0">
                <a:latin typeface="+mj-lt"/>
              </a:rPr>
              <a:t> in Azione </a:t>
            </a:r>
            <a:br>
              <a:rPr lang="en-GB" sz="3600" dirty="0">
                <a:latin typeface="+mj-lt"/>
              </a:rPr>
            </a:br>
            <a:br>
              <a:rPr lang="en-GB" sz="3600" dirty="0">
                <a:latin typeface="+mj-lt"/>
              </a:rPr>
            </a:br>
            <a:r>
              <a:rPr lang="en-GB" sz="2700" dirty="0">
                <a:latin typeface="+mj-lt"/>
              </a:rPr>
              <a:t>“</a:t>
            </a:r>
            <a:r>
              <a:rPr lang="en-GB" sz="2700" dirty="0" err="1">
                <a:latin typeface="+mj-lt"/>
              </a:rPr>
              <a:t>Iniziare</a:t>
            </a:r>
            <a:r>
              <a:rPr lang="en-GB" sz="2700" dirty="0">
                <a:latin typeface="+mj-lt"/>
              </a:rPr>
              <a:t> ma </a:t>
            </a:r>
            <a:r>
              <a:rPr lang="en-GB" sz="2700" dirty="0" err="1">
                <a:latin typeface="+mj-lt"/>
              </a:rPr>
              <a:t>Iniziando</a:t>
            </a:r>
            <a:r>
              <a:rPr lang="en-GB" sz="2700" dirty="0">
                <a:latin typeface="+mj-lt"/>
              </a:rPr>
              <a:t> bene”: </a:t>
            </a:r>
            <a:r>
              <a:rPr lang="it-IT" sz="2700" dirty="0">
                <a:latin typeface="+mj-lt"/>
              </a:rPr>
              <a:t>avviare il processo con chiarezza, fiducia e coinvolgimento diffuso fin dall'inizio</a:t>
            </a:r>
            <a:endParaRPr lang="en-GB" sz="2700" dirty="0">
              <a:latin typeface="+mj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3725D76-6CB7-D4DC-758D-D787F837FB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973" y="6024353"/>
            <a:ext cx="1226838" cy="681775"/>
          </a:xfrm>
          <a:prstGeom prst="rect">
            <a:avLst/>
          </a:prstGeom>
        </p:spPr>
      </p:pic>
      <p:graphicFrame>
        <p:nvGraphicFramePr>
          <p:cNvPr id="12" name="Diagram 5">
            <a:extLst>
              <a:ext uri="{FF2B5EF4-FFF2-40B4-BE49-F238E27FC236}">
                <a16:creationId xmlns:a16="http://schemas.microsoft.com/office/drawing/2014/main" id="{665EBC82-EB34-E802-7903-FA2B4B1FE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652874"/>
              </p:ext>
            </p:extLst>
          </p:nvPr>
        </p:nvGraphicFramePr>
        <p:xfrm>
          <a:off x="4078224" y="151872"/>
          <a:ext cx="7718815" cy="552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852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2448BBB3-1058-B270-19DA-3FE0C410D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52513" y="0"/>
            <a:ext cx="3540753" cy="5995686"/>
          </a:xfrm>
          <a:prstGeom prst="snip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2400" dirty="0">
              <a:solidFill>
                <a:srgbClr val="E50158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DF26E2-6058-6DB7-F45A-2AFE5957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" y="590114"/>
            <a:ext cx="3149601" cy="715669"/>
          </a:xfrm>
        </p:spPr>
        <p:txBody>
          <a:bodyPr/>
          <a:lstStyle/>
          <a:p>
            <a:r>
              <a:rPr lang="it-IT" sz="3600" dirty="0">
                <a:latin typeface="+mj-lt"/>
                <a:cs typeface="Tahoma"/>
              </a:rPr>
              <a:t>FASE #2</a:t>
            </a:r>
            <a:br>
              <a:rPr lang="it-IT" sz="3600" dirty="0">
                <a:latin typeface="+mj-lt"/>
                <a:cs typeface="Tahoma"/>
              </a:rPr>
            </a:br>
            <a:br>
              <a:rPr lang="it-IT" sz="3600" dirty="0">
                <a:latin typeface="+mj-lt"/>
                <a:cs typeface="Tahoma"/>
              </a:rPr>
            </a:br>
            <a:r>
              <a:rPr lang="it-IT" sz="3600" dirty="0">
                <a:latin typeface="+mj-lt"/>
                <a:cs typeface="Tahoma"/>
              </a:rPr>
              <a:t>Il ruolo dell’HR come leva di Creazione di Valore e Armonizzazione Strategica nelle M&amp;A</a:t>
            </a:r>
            <a:endParaRPr lang="en-GB" sz="3600" dirty="0">
              <a:latin typeface="+mj-lt"/>
              <a:cs typeface="Tahoma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81DB9A-EC4C-EC8E-4E23-494B8C87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3895" y="302552"/>
            <a:ext cx="7416800" cy="5390582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Creazione del Team People &amp; Culture:</a:t>
            </a:r>
            <a:r>
              <a:rPr lang="it-IT" sz="1400" dirty="0"/>
              <a:t> Un team HR sempre più orientato a mettere al centro le persone.    Un team dedicato non solo all'integrazione culturale, ma anche alla gestione dell'intera esperienza dei dipendenti, con un forte focus sul benessere e sul mantenimento dell’engagement.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Mappatura e Sistematizzazione: </a:t>
            </a:r>
            <a:r>
              <a:rPr lang="it-IT" sz="1400" dirty="0"/>
              <a:t>L'HR svolge una mappatura dettagliata che costituisce la base per il nuovo organigramma, lavorando a stretto contatto con i manager delle Business Units per evitare sovrapposizioni e duplicazioni di ruoli.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Incontri One-to-One e Job </a:t>
            </a:r>
            <a:r>
              <a:rPr lang="it-IT" sz="1400" b="1" dirty="0" err="1"/>
              <a:t>Rotation</a:t>
            </a:r>
            <a:r>
              <a:rPr lang="it-IT" sz="1400" b="1" dirty="0"/>
              <a:t>: </a:t>
            </a:r>
            <a:r>
              <a:rPr lang="it-IT" sz="1400" dirty="0"/>
              <a:t>Ascolto attivo delle persone per comprendere vissuto e attese, attraverso incontri dedicati individuali e valorizzazione di job </a:t>
            </a:r>
            <a:r>
              <a:rPr lang="it-IT" sz="1400" dirty="0" err="1"/>
              <a:t>rotations</a:t>
            </a:r>
            <a:r>
              <a:rPr lang="it-IT" sz="1400" dirty="0"/>
              <a:t> interne per prevenire sovrapposizioni e favorire la crescita personale.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Armonizzazione dei Contratti e Processi Gestionali: </a:t>
            </a:r>
            <a:r>
              <a:rPr lang="it-IT" sz="1400" dirty="0"/>
              <a:t>Assicurare che i contratti e i processi gestionali siano uniformi, rispettando tutte le normative vigenti e le politiche aziendali.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Politiche Retributive e Benefit</a:t>
            </a:r>
            <a:r>
              <a:rPr lang="it-IT" sz="1400" dirty="0"/>
              <a:t>: Garantire che politiche e pacchetti retributivi/remunerativi siano uniformi e in linea con il mercato e la cultura aziendale.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Comunicazione Trasparente</a:t>
            </a:r>
            <a:r>
              <a:rPr lang="it-IT" sz="1400" dirty="0"/>
              <a:t>: Creare e implementare un piano di comunicazione chiaro e tempestivo per mantenere il personale informato su tutte le misure e cambiamenti.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Gestione dei Talenti e Mediazione Culturale: </a:t>
            </a:r>
            <a:r>
              <a:rPr lang="it-IT" sz="1400" dirty="0"/>
              <a:t>Guidare l'integrazione delle diverse culture aziendali per prevenire attriti e costruire un ambiente di lavoro armonioso. Ciò consente soprattutto di prevenire il cd. Rischio di «fuga dei talenti».</a:t>
            </a:r>
            <a:endParaRPr lang="en-GB" sz="14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AD766AB-8864-1D84-A22D-53DCD819FA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973" y="6024353"/>
            <a:ext cx="1226838" cy="6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7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4CFC3-AE33-BF06-20D9-B2428CC31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E952-9976-A98B-FF13-423356B42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36" y="385602"/>
            <a:ext cx="11299088" cy="715669"/>
          </a:xfrm>
        </p:spPr>
        <p:txBody>
          <a:bodyPr/>
          <a:lstStyle/>
          <a:p>
            <a:r>
              <a:rPr lang="it-IT" sz="3733" cap="all" spc="120" dirty="0">
                <a:latin typeface="+mj-lt"/>
                <a:ea typeface="+mn-ea"/>
                <a:cs typeface="Calibri" panose="020F0502020204030204" pitchFamily="34" charset="0"/>
              </a:rPr>
              <a:t>Next step: I PILASTRI PER LA FASE #3</a:t>
            </a:r>
            <a:endParaRPr lang="en-GB" sz="3733" cap="all" spc="120" dirty="0"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A4A19-2A11-9637-CC8C-CBF1A474EF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/>
              <a:t>1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B4EBFC-F85F-BAEF-4C00-C9C1351B2D9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24599" y="3508809"/>
            <a:ext cx="1219200" cy="1045259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CD6583-D20B-049F-85C4-6C01DF403B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9999" y="3172733"/>
            <a:ext cx="3528000" cy="258399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72118C-629B-36F7-9063-0FF46FB8041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49998" y="5047546"/>
            <a:ext cx="1219200" cy="1045259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chemeClr val="accent6"/>
                </a:solidFill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21E5FF-17CD-DE60-8826-D3898ABA6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9872" y="2897414"/>
            <a:ext cx="6602327" cy="0"/>
          </a:xfrm>
          <a:prstGeom prst="line">
            <a:avLst/>
          </a:prstGeom>
          <a:ln w="177800">
            <a:solidFill>
              <a:schemeClr val="tx2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65CC71-31D0-297C-A2FF-FB85E6361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9997" y="4683683"/>
            <a:ext cx="6401503" cy="0"/>
          </a:xfrm>
          <a:prstGeom prst="line">
            <a:avLst/>
          </a:prstGeom>
          <a:ln w="177800">
            <a:solidFill>
              <a:schemeClr val="accent3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BD2C79-A40C-530B-78D3-AD7DF99C7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9998" y="6121232"/>
            <a:ext cx="6847736" cy="0"/>
          </a:xfrm>
          <a:prstGeom prst="line">
            <a:avLst/>
          </a:prstGeom>
          <a:ln w="177800">
            <a:solidFill>
              <a:srgbClr val="E3D8F0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EA8613A-55F3-08FD-AF7A-3F6D8C186366}"/>
              </a:ext>
            </a:extLst>
          </p:cNvPr>
          <p:cNvSpPr txBox="1"/>
          <p:nvPr/>
        </p:nvSpPr>
        <p:spPr>
          <a:xfrm>
            <a:off x="853799" y="1871025"/>
            <a:ext cx="624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FINALIZZARE L’ALLINEAMENTO DELLE POLITICHE INTERNE </a:t>
            </a:r>
          </a:p>
          <a:p>
            <a:r>
              <a:rPr lang="it-IT" b="1" dirty="0">
                <a:solidFill>
                  <a:schemeClr val="bg1"/>
                </a:solidFill>
              </a:rPr>
              <a:t>E DEI SISTEMI GESTIONALI PER PROMUOVERE EFFICIENZA </a:t>
            </a:r>
          </a:p>
          <a:p>
            <a:r>
              <a:rPr lang="it-IT" b="1" dirty="0">
                <a:solidFill>
                  <a:schemeClr val="bg1"/>
                </a:solidFill>
              </a:rPr>
              <a:t>E TRASPARENZA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64F3707-BCCD-2754-CEC6-590B80B08F34}"/>
              </a:ext>
            </a:extLst>
          </p:cNvPr>
          <p:cNvSpPr txBox="1"/>
          <p:nvPr/>
        </p:nvSpPr>
        <p:spPr>
          <a:xfrm>
            <a:off x="1049334" y="3762035"/>
            <a:ext cx="624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COSTANTE LAVORO SU ENGAGEMENT, INTEGRAZIONE  CULTURALE E PROMOZIONE DI UNA VISIONE CONDIVISA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D3295B6-3566-FDF0-0A02-ACDB1F81FD66}"/>
              </a:ext>
            </a:extLst>
          </p:cNvPr>
          <p:cNvSpPr txBox="1"/>
          <p:nvPr/>
        </p:nvSpPr>
        <p:spPr>
          <a:xfrm>
            <a:off x="1034198" y="5272986"/>
            <a:ext cx="6401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FAVORIRE MAGGIORE COESIONE E COLLABORAZIONE TRA «TEAM REALI» PER RAFFORZARE SENSO DI APPARTENENZA</a:t>
            </a:r>
          </a:p>
        </p:txBody>
      </p:sp>
      <p:pic>
        <p:nvPicPr>
          <p:cNvPr id="21" name="Elemento grafico 20" descr="Ingranaggi contorno">
            <a:extLst>
              <a:ext uri="{FF2B5EF4-FFF2-40B4-BE49-F238E27FC236}">
                <a16:creationId xmlns:a16="http://schemas.microsoft.com/office/drawing/2014/main" id="{F4256848-FD5C-0611-CC02-123ADBA5C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583294">
            <a:off x="10189055" y="563299"/>
            <a:ext cx="1714767" cy="171476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304F285A-4CB9-9EF2-F585-D77A2027FC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973" y="6024353"/>
            <a:ext cx="1226838" cy="6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2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BC9461C-7056-3668-6313-B9E045E546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r="1" b="1"/>
          <a:stretch>
            <a:fillRect/>
          </a:stretch>
        </p:blipFill>
        <p:spPr>
          <a:xfrm>
            <a:off x="20" y="10"/>
            <a:ext cx="12191980" cy="685799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733800 h 6858000"/>
              <a:gd name="connsiteX3" fmla="*/ 90678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733800"/>
                </a:lnTo>
                <a:lnTo>
                  <a:pt x="90678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782C7F1D-FAE5-2571-7371-F778BBAA1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6240147" y="2936240"/>
            <a:ext cx="3429000" cy="3429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83172C-A832-A130-95DE-6B6A2E5F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1277175"/>
            <a:ext cx="9724103" cy="2171488"/>
          </a:xfrm>
        </p:spPr>
        <p:txBody>
          <a:bodyPr>
            <a:normAutofit/>
          </a:bodyPr>
          <a:lstStyle/>
          <a:p>
            <a:pPr>
              <a:lnSpc>
                <a:spcPts val="9600"/>
              </a:lnSpc>
            </a:pPr>
            <a:r>
              <a:rPr lang="en-GB" sz="7200" dirty="0"/>
              <a:t>THANK</a:t>
            </a:r>
            <a:r>
              <a:rPr lang="en-GB" sz="8800" dirty="0"/>
              <a:t> </a:t>
            </a:r>
            <a:r>
              <a:rPr lang="en-GB" sz="7200" dirty="0"/>
              <a:t>YOU</a:t>
            </a:r>
            <a:endParaRPr lang="en-GB" sz="8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53BA329-9F00-C0FE-FF7A-D00168B9A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8065079" y="5581378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A9256A1-5497-7BFC-A417-9F3E95609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6220763" y="446791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35F6BC5-497E-B44C-04A9-30F0438C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3B308F4-8F70-6E6E-79A9-62C9E6A7F5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973" y="6024353"/>
            <a:ext cx="1226838" cy="6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8806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psosOfficial2024">
      <a:dk1>
        <a:srgbClr val="000000"/>
      </a:dk1>
      <a:lt1>
        <a:sysClr val="window" lastClr="FFFFFF"/>
      </a:lt1>
      <a:dk2>
        <a:srgbClr val="1DAFAD"/>
      </a:dk2>
      <a:lt2>
        <a:srgbClr val="103C50"/>
      </a:lt2>
      <a:accent1>
        <a:srgbClr val="121B5A"/>
      </a:accent1>
      <a:accent2>
        <a:srgbClr val="E2DA51"/>
      </a:accent2>
      <a:accent3>
        <a:srgbClr val="FF740F"/>
      </a:accent3>
      <a:accent4>
        <a:srgbClr val="452567"/>
      </a:accent4>
      <a:accent5>
        <a:srgbClr val="E50158"/>
      </a:accent5>
      <a:accent6>
        <a:srgbClr val="9FE5D8"/>
      </a:accent6>
      <a:hlink>
        <a:srgbClr val="2F469C"/>
      </a:hlink>
      <a:folHlink>
        <a:srgbClr val="84329B"/>
      </a:folHlink>
    </a:clrScheme>
    <a:fontScheme name="Ipsos General">
      <a:majorFont>
        <a:latin typeface="Barlow Semi Condensed Extra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7EBF0"/>
        </a:solidFill>
        <a:ln>
          <a:noFill/>
        </a:ln>
      </a:spPr>
      <a:bodyPr rtlCol="0" anchor="t"/>
      <a:lstStyle>
        <a:defPPr algn="l">
          <a:lnSpc>
            <a:spcPct val="115000"/>
          </a:lnSpc>
          <a:spcBef>
            <a:spcPts val="400"/>
          </a:spcBef>
          <a:spcAft>
            <a:spcPts val="400"/>
          </a:spcAft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5000"/>
          </a:lnSpc>
          <a:spcBef>
            <a:spcPts val="400"/>
          </a:spcBef>
          <a:spcAft>
            <a:spcPts val="400"/>
          </a:spcAft>
          <a:buSzPct val="100000"/>
          <a:defRPr sz="1200" dirty="0" smtClean="0"/>
        </a:defPPr>
      </a:lstStyle>
    </a:txDef>
  </a:objectDefaults>
  <a:extraClrSchemeLst/>
  <a:custClrLst>
    <a:custClr name="Green">
      <a:srgbClr val="2DB574"/>
    </a:custClr>
    <a:custClr name="Sky Blue">
      <a:srgbClr val="A5CEE3"/>
    </a:custClr>
    <a:custClr name="Lilac">
      <a:srgbClr val="E3D8F0"/>
    </a:custClr>
    <a:custClr name="Pastel Pink">
      <a:srgbClr val="FFE1EC"/>
    </a:custClr>
    <a:custClr name="Yellow Meringue">
      <a:srgbClr val="F3F0B9"/>
    </a:custClr>
    <a:custClr name="Delicate Turquoise">
      <a:srgbClr val="9FE5D8"/>
    </a:custClr>
    <a:custClr name=" -- ">
      <a:srgbClr val="FFFFFF"/>
    </a:custClr>
    <a:custClr name="Light Grey">
      <a:srgbClr val="E7EBF0"/>
    </a:custClr>
    <a:custClr name="Mid Grey">
      <a:srgbClr val="585858"/>
    </a:custClr>
  </a:custClrLst>
  <a:extLst>
    <a:ext uri="{05A4C25C-085E-4340-85A3-A5531E510DB2}">
      <thm15:themeFamily xmlns:thm15="http://schemas.microsoft.com/office/thememl/2012/main" name="Presentation8" id="{57548A5F-C6F3-40C1-9DBF-897F238064CF}" vid="{73C495CC-DFE9-4904-A17F-B19F8E4A67C3}"/>
    </a:ext>
  </a:extLst>
</a:theme>
</file>

<file path=ppt/theme/theme2.xml><?xml version="1.0" encoding="utf-8"?>
<a:theme xmlns:a="http://schemas.openxmlformats.org/drawingml/2006/main" name="Theme1">
  <a:themeElements>
    <a:clrScheme name="IpsosOfficial2024">
      <a:dk1>
        <a:srgbClr val="000000"/>
      </a:dk1>
      <a:lt1>
        <a:sysClr val="window" lastClr="FFFFFF"/>
      </a:lt1>
      <a:dk2>
        <a:srgbClr val="1DAFAD"/>
      </a:dk2>
      <a:lt2>
        <a:srgbClr val="103C50"/>
      </a:lt2>
      <a:accent1>
        <a:srgbClr val="121B5A"/>
      </a:accent1>
      <a:accent2>
        <a:srgbClr val="E2DA51"/>
      </a:accent2>
      <a:accent3>
        <a:srgbClr val="FF740F"/>
      </a:accent3>
      <a:accent4>
        <a:srgbClr val="452567"/>
      </a:accent4>
      <a:accent5>
        <a:srgbClr val="E50158"/>
      </a:accent5>
      <a:accent6>
        <a:srgbClr val="9FE5D8"/>
      </a:accent6>
      <a:hlink>
        <a:srgbClr val="2F469C"/>
      </a:hlink>
      <a:folHlink>
        <a:srgbClr val="84329B"/>
      </a:folHlink>
    </a:clrScheme>
    <a:fontScheme name="Ipsos General">
      <a:majorFont>
        <a:latin typeface="Barlow Semi Condensed Extra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7EBF0"/>
        </a:solidFill>
        <a:ln>
          <a:noFill/>
        </a:ln>
      </a:spPr>
      <a:bodyPr rtlCol="0" anchor="t"/>
      <a:lstStyle>
        <a:defPPr algn="l">
          <a:lnSpc>
            <a:spcPct val="115000"/>
          </a:lnSpc>
          <a:spcBef>
            <a:spcPts val="400"/>
          </a:spcBef>
          <a:spcAft>
            <a:spcPts val="400"/>
          </a:spcAft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5000"/>
          </a:lnSpc>
          <a:spcBef>
            <a:spcPts val="400"/>
          </a:spcBef>
          <a:spcAft>
            <a:spcPts val="400"/>
          </a:spcAft>
          <a:buSzPct val="100000"/>
          <a:defRPr sz="1200" dirty="0" smtClean="0"/>
        </a:defPPr>
      </a:lstStyle>
    </a:txDef>
  </a:objectDefaults>
  <a:extraClrSchemeLst/>
  <a:custClrLst>
    <a:custClr name="Green">
      <a:srgbClr val="2DB574"/>
    </a:custClr>
    <a:custClr name="Sky Blue">
      <a:srgbClr val="A5CEE3"/>
    </a:custClr>
    <a:custClr name="Lilac">
      <a:srgbClr val="E3D8F0"/>
    </a:custClr>
    <a:custClr name="Pastel Pink">
      <a:srgbClr val="FFE1EC"/>
    </a:custClr>
    <a:custClr name="Yellow Meringue">
      <a:srgbClr val="F3F0B9"/>
    </a:custClr>
    <a:custClr name="Delicate Turquoise">
      <a:srgbClr val="9FE5D8"/>
    </a:custClr>
    <a:custClr name=" -- ">
      <a:srgbClr val="FFFFFF"/>
    </a:custClr>
    <a:custClr name="Light Grey">
      <a:srgbClr val="E7EBF0"/>
    </a:custClr>
    <a:custClr name="Mid Grey">
      <a:srgbClr val="585858"/>
    </a:custClr>
  </a:custClrLst>
  <a:extLst>
    <a:ext uri="{05A4C25C-085E-4340-85A3-A5531E510DB2}">
      <thm15:themeFamily xmlns:thm15="http://schemas.microsoft.com/office/thememl/2012/main" name="Presentation8" id="{57548A5F-C6F3-40C1-9DBF-897F238064CF}" vid="{73C495CC-DFE9-4904-A17F-B19F8E4A67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17CAD4DF737343AF509FF1A31E77E3" ma:contentTypeVersion="18" ma:contentTypeDescription="Create a new document." ma:contentTypeScope="" ma:versionID="1140b3a78c488ee189a85f319cbf2e85">
  <xsd:schema xmlns:xsd="http://www.w3.org/2001/XMLSchema" xmlns:xs="http://www.w3.org/2001/XMLSchema" xmlns:p="http://schemas.microsoft.com/office/2006/metadata/properties" xmlns:ns2="44624973-eda7-4d1d-840c-1d76c87d6b4a" xmlns:ns3="0e45acb2-f2bc-4c8e-a4e1-75739080587f" targetNamespace="http://schemas.microsoft.com/office/2006/metadata/properties" ma:root="true" ma:fieldsID="319f50da201bac3c82b7d4cc2bf40e02" ns2:_="" ns3:_="">
    <xsd:import namespace="44624973-eda7-4d1d-840c-1d76c87d6b4a"/>
    <xsd:import namespace="0e45acb2-f2bc-4c8e-a4e1-7573908058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24973-eda7-4d1d-840c-1d76c87d6b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1497375-415a-4fb9-9d71-f8fbfa4e87dc}" ma:internalName="TaxCatchAll" ma:showField="CatchAllData" ma:web="44624973-eda7-4d1d-840c-1d76c87d6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5acb2-f2bc-4c8e-a4e1-7573908058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120647d-17bd-4a63-9afd-bbea8594ac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624973-eda7-4d1d-840c-1d76c87d6b4a" xsi:nil="true"/>
    <lcf76f155ced4ddcb4097134ff3c332f xmlns="0e45acb2-f2bc-4c8e-a4e1-7573908058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3A09BB-F787-4CBA-9336-F74F15D1E3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103D9F-308E-482B-BD29-862DF77E21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24973-eda7-4d1d-840c-1d76c87d6b4a"/>
    <ds:schemaRef ds:uri="0e45acb2-f2bc-4c8e-a4e1-7573908058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A716DB-4B2A-4F1F-B8CB-F147FD435430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44624973-eda7-4d1d-840c-1d76c87d6b4a"/>
    <ds:schemaRef ds:uri="http://schemas.microsoft.com/office/2006/metadata/properties"/>
    <ds:schemaRef ds:uri="http://schemas.openxmlformats.org/package/2006/metadata/core-properties"/>
    <ds:schemaRef ds:uri="0e45acb2-f2bc-4c8e-a4e1-75739080587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582</Words>
  <Application>Microsoft Office PowerPoint</Application>
  <PresentationFormat>Widescreen</PresentationFormat>
  <Paragraphs>39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Aptos</vt:lpstr>
      <vt:lpstr>Arial</vt:lpstr>
      <vt:lpstr>Barlow</vt:lpstr>
      <vt:lpstr>DM Sans</vt:lpstr>
      <vt:lpstr>Poppins</vt:lpstr>
      <vt:lpstr>Wingdings 2</vt:lpstr>
      <vt:lpstr>Theme1</vt:lpstr>
      <vt:lpstr>Theme1</vt:lpstr>
      <vt:lpstr>Il ruolo hr  nell’ integrazione  Ipsos doxa  </vt:lpstr>
      <vt:lpstr>LA NOSTRA MISSION:  Da consapevolezza ad Azione per trasformare  «Due Storie in un Unico Futuro»</vt:lpstr>
      <vt:lpstr>FASE #1 La Strategia in Azione   “Iniziare ma Iniziando bene”: avviare il processo con chiarezza, fiducia e coinvolgimento diffuso fin dall'inizio</vt:lpstr>
      <vt:lpstr>FASE #2  Il ruolo dell’HR come leva di Creazione di Valore e Armonizzazione Strategica nelle M&amp;A</vt:lpstr>
      <vt:lpstr>Next step: I PILASTRI PER LA FASE #3</vt:lpstr>
      <vt:lpstr>THANK YOU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Review 2024/25</dc:title>
  <dc:creator>Stuart Crawford</dc:creator>
  <cp:lastModifiedBy>Andrea Turilli</cp:lastModifiedBy>
  <cp:revision>60</cp:revision>
  <dcterms:created xsi:type="dcterms:W3CDTF">2024-07-24T06:52:12Z</dcterms:created>
  <dcterms:modified xsi:type="dcterms:W3CDTF">2026-04-08T15:17:26Z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0x010100DA17CAD4DF737343AF509FF1A31E77E3</vt:lpwstr>
  </property>
  <property fmtid="{D5CDD505-2E9C-101B-9397-08002B2CF9AE}" pid="3" name="MediaServiceImageTags">
    <vt:lpwstr/>
  </property>
</Properties>
</file>