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287" r:id="rId5"/>
    <p:sldId id="2284" r:id="rId6"/>
    <p:sldId id="2290" r:id="rId7"/>
    <p:sldId id="2289" r:id="rId8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0BBA6D46-823B-4D7A-ADC4-73B73E09F68F}">
          <p14:sldIdLst>
            <p14:sldId id="2287"/>
            <p14:sldId id="2284"/>
            <p14:sldId id="2290"/>
            <p14:sldId id="2289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4AEC2D8-BC2E-55EF-50C7-664DED470520}" name="RAFFAELI LUCA" initials="LR" userId="S::luca.raffaeli@equiterspa.com::fb57a8ea-b413-48c7-9893-2d5e8cdcc903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060"/>
    <a:srgbClr val="EEF2FA"/>
    <a:srgbClr val="3A5AAA"/>
    <a:srgbClr val="072859"/>
    <a:srgbClr val="F4F6FB"/>
    <a:srgbClr val="D1E4E6"/>
    <a:srgbClr val="250E64"/>
    <a:srgbClr val="006341"/>
    <a:srgbClr val="32416D"/>
    <a:srgbClr val="43579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776" autoAdjust="0"/>
    <p:restoredTop sz="96449" autoAdjust="0"/>
  </p:normalViewPr>
  <p:slideViewPr>
    <p:cSldViewPr snapToGrid="0">
      <p:cViewPr varScale="1">
        <p:scale>
          <a:sx n="77" d="100"/>
          <a:sy n="77" d="100"/>
        </p:scale>
        <p:origin x="164" y="6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00" d="100"/>
          <a:sy n="100" d="100"/>
        </p:scale>
        <p:origin x="355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8/10/relationships/authors" Target="authors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id="{8794FB09-8C3A-4E1C-A47C-E51BB44F95E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99E99AE8-DC54-4DF6-9B15-CB4843E2122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74C2D4-A8F4-40F5-8835-2EB9D99EC0FB}" type="datetimeFigureOut">
              <a:rPr lang="it-IT" smtClean="0"/>
              <a:t>07/04/2026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B8FD6133-7A09-4680-A71B-CB9F334A5D6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E31C13A1-9B3C-4739-81FF-9F8A6EE873C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F6D9CC-9A3B-4706-833E-597D86E465E5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581490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B45BF7-4C65-4B57-81A5-CFF2F33E562D}" type="datetimeFigureOut">
              <a:rPr lang="it-IT" smtClean="0"/>
              <a:t>07/04/2026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740A15-39A7-4A1D-9BF5-126CC09FFB18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555225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tandard con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BAF7D98-C998-42B5-AF44-80707A490F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6528" y="277263"/>
            <a:ext cx="11078943" cy="365126"/>
          </a:xfrm>
          <a:prstGeom prst="rect">
            <a:avLst/>
          </a:prstGeom>
        </p:spPr>
        <p:txBody>
          <a:bodyPr anchor="b"/>
          <a:lstStyle>
            <a:lvl1pPr>
              <a:defRPr sz="2000" spc="3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7D5444F-CA16-40CE-9448-CFAE3708C8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6528" y="1600200"/>
            <a:ext cx="5223641" cy="4466733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844DB2D6-66E4-4AD3-AB23-9EF4490426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56528" y="642389"/>
            <a:ext cx="11078942" cy="261501"/>
          </a:xfrm>
        </p:spPr>
        <p:txBody>
          <a:bodyPr/>
          <a:lstStyle>
            <a:lvl1pPr marL="0" indent="0">
              <a:buNone/>
              <a:defRPr sz="1600"/>
            </a:lvl1pPr>
            <a:lvl2pPr marL="457211" indent="0">
              <a:buNone/>
              <a:defRPr sz="1401"/>
            </a:lvl2pPr>
            <a:lvl3pPr marL="914423" indent="0">
              <a:buNone/>
              <a:defRPr sz="1200"/>
            </a:lvl3pPr>
            <a:lvl4pPr marL="1371634" indent="0">
              <a:buNone/>
              <a:defRPr sz="1001"/>
            </a:lvl4pPr>
            <a:lvl5pPr marL="1828846" indent="0">
              <a:buNone/>
              <a:defRPr sz="1001"/>
            </a:lvl5pPr>
            <a:lvl6pPr marL="2286057" indent="0">
              <a:buNone/>
              <a:defRPr sz="1001"/>
            </a:lvl6pPr>
            <a:lvl7pPr marL="2743269" indent="0">
              <a:buNone/>
              <a:defRPr sz="1001"/>
            </a:lvl7pPr>
            <a:lvl8pPr marL="3200480" indent="0">
              <a:buNone/>
              <a:defRPr sz="1001"/>
            </a:lvl8pPr>
            <a:lvl9pPr marL="3657691" indent="0">
              <a:buNone/>
              <a:defRPr sz="100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9070281-DABE-4B05-87D9-920F9C09F3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92270" y="6352242"/>
            <a:ext cx="2743200" cy="365125"/>
          </a:xfrm>
        </p:spPr>
        <p:txBody>
          <a:bodyPr/>
          <a:lstStyle>
            <a:lvl1pPr>
              <a:defRPr sz="1100" b="1">
                <a:solidFill>
                  <a:srgbClr val="006C3F"/>
                </a:solidFill>
              </a:defRPr>
            </a:lvl1pPr>
          </a:lstStyle>
          <a:p>
            <a:fld id="{66F512CF-60BA-46A2-9DF2-AD132725957E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55559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lide di respiro con quot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30C319E-5804-4B69-BB69-B9B19D00FE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2192" y="2328560"/>
            <a:ext cx="3647091" cy="2795667"/>
          </a:xfrm>
          <a:prstGeom prst="rect">
            <a:avLst/>
          </a:prstGeom>
        </p:spPr>
        <p:txBody>
          <a:bodyPr anchor="t"/>
          <a:lstStyle>
            <a:lvl1pPr algn="l">
              <a:lnSpc>
                <a:spcPct val="100000"/>
              </a:lnSpc>
              <a:defRPr sz="3000">
                <a:solidFill>
                  <a:schemeClr val="bg1"/>
                </a:solidFill>
                <a:latin typeface="Montserrat SemiBold" pitchFamily="2" charset="0"/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it-IT" dirty="0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FD32FDC-59C0-4176-8AD8-7F454DB759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27589" y="2328560"/>
            <a:ext cx="4337050" cy="1500187"/>
          </a:xfrm>
        </p:spPr>
        <p:txBody>
          <a:bodyPr/>
          <a:lstStyle>
            <a:lvl1pPr marL="0" indent="0">
              <a:buNone/>
              <a:defRPr sz="2400" b="0">
                <a:solidFill>
                  <a:schemeClr val="tx1"/>
                </a:solidFill>
                <a:latin typeface="Montserrat Light "/>
              </a:defRPr>
            </a:lvl1pPr>
            <a:lvl2pPr marL="457211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23" indent="0">
              <a:buNone/>
              <a:defRPr sz="1801">
                <a:solidFill>
                  <a:schemeClr val="tx1">
                    <a:tint val="75000"/>
                  </a:schemeClr>
                </a:solidFill>
              </a:defRPr>
            </a:lvl3pPr>
            <a:lvl4pPr marL="137163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4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5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6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9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91C15A1-EE38-494E-A0C0-3D40FE80B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512CF-60BA-46A2-9DF2-AD132725957E}" type="slidenum">
              <a:rPr lang="it-IT" smtClean="0"/>
              <a:t>‹#›</a:t>
            </a:fld>
            <a:endParaRPr lang="it-IT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6B78610-7660-F7FC-6A8A-37EE1CACF21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l="825"/>
          <a:stretch/>
        </p:blipFill>
        <p:spPr>
          <a:xfrm>
            <a:off x="2572" y="0"/>
            <a:ext cx="611247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2991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 due caselle di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374A605-D0F1-4C46-B0F4-535BEE2A7C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6780" y="1778016"/>
            <a:ext cx="5120986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5A00F1C-AB4F-4E99-95C1-9609E29D62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512CF-60BA-46A2-9DF2-AD132725957E}" type="slidenum">
              <a:rPr lang="it-IT" smtClean="0"/>
              <a:t>‹#›</a:t>
            </a:fld>
            <a:endParaRPr lang="it-IT"/>
          </a:p>
        </p:txBody>
      </p:sp>
      <p:sp>
        <p:nvSpPr>
          <p:cNvPr id="8" name="Segnaposto contenuto 2">
            <a:extLst>
              <a:ext uri="{FF2B5EF4-FFF2-40B4-BE49-F238E27FC236}">
                <a16:creationId xmlns:a16="http://schemas.microsoft.com/office/drawing/2014/main" id="{0CC5EDD8-F906-4984-9D2C-10CE972C4D15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096001" y="1778016"/>
            <a:ext cx="52578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sp>
        <p:nvSpPr>
          <p:cNvPr id="9" name="Titolo 1">
            <a:extLst>
              <a:ext uri="{FF2B5EF4-FFF2-40B4-BE49-F238E27FC236}">
                <a16:creationId xmlns:a16="http://schemas.microsoft.com/office/drawing/2014/main" id="{B442C498-364D-4EEF-8D9E-48EAD6B678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6528" y="277263"/>
            <a:ext cx="11078943" cy="365126"/>
          </a:xfrm>
          <a:prstGeom prst="rect">
            <a:avLst/>
          </a:prstGeom>
        </p:spPr>
        <p:txBody>
          <a:bodyPr anchor="b"/>
          <a:lstStyle>
            <a:lvl1pPr>
              <a:defRPr sz="2000" spc="3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10" name="Segnaposto testo 3">
            <a:extLst>
              <a:ext uri="{FF2B5EF4-FFF2-40B4-BE49-F238E27FC236}">
                <a16:creationId xmlns:a16="http://schemas.microsoft.com/office/drawing/2014/main" id="{36C2CC17-B6FF-48BA-A63F-C4A6B51826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56528" y="651914"/>
            <a:ext cx="11078942" cy="261501"/>
          </a:xfrm>
        </p:spPr>
        <p:txBody>
          <a:bodyPr/>
          <a:lstStyle>
            <a:lvl1pPr marL="0" indent="0">
              <a:buNone/>
              <a:defRPr sz="1600"/>
            </a:lvl1pPr>
            <a:lvl2pPr marL="457211" indent="0">
              <a:buNone/>
              <a:defRPr sz="1401"/>
            </a:lvl2pPr>
            <a:lvl3pPr marL="914423" indent="0">
              <a:buNone/>
              <a:defRPr sz="1200"/>
            </a:lvl3pPr>
            <a:lvl4pPr marL="1371634" indent="0">
              <a:buNone/>
              <a:defRPr sz="1001"/>
            </a:lvl4pPr>
            <a:lvl5pPr marL="1828846" indent="0">
              <a:buNone/>
              <a:defRPr sz="1001"/>
            </a:lvl5pPr>
            <a:lvl6pPr marL="2286057" indent="0">
              <a:buNone/>
              <a:defRPr sz="1001"/>
            </a:lvl6pPr>
            <a:lvl7pPr marL="2743269" indent="0">
              <a:buNone/>
              <a:defRPr sz="1001"/>
            </a:lvl7pPr>
            <a:lvl8pPr marL="3200480" indent="0">
              <a:buNone/>
              <a:defRPr sz="1001"/>
            </a:lvl8pPr>
            <a:lvl9pPr marL="3657691" indent="0">
              <a:buNone/>
              <a:defRPr sz="100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2859217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uota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4102A96E-C6B2-4719-BAFA-60FF6867415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512CF-60BA-46A2-9DF2-AD132725957E}" type="slidenum">
              <a:rPr lang="it-IT" smtClean="0"/>
              <a:t>‹#›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85335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sto este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BAF7D98-C998-42B5-AF44-80707A490F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6528" y="277263"/>
            <a:ext cx="11078943" cy="365126"/>
          </a:xfrm>
          <a:prstGeom prst="rect">
            <a:avLst/>
          </a:prstGeom>
        </p:spPr>
        <p:txBody>
          <a:bodyPr anchor="b"/>
          <a:lstStyle>
            <a:lvl1pPr>
              <a:defRPr sz="2000" spc="3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7D5444F-CA16-40CE-9448-CFAE3708C8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6528" y="1600200"/>
            <a:ext cx="11078942" cy="4466733"/>
          </a:xfrm>
        </p:spPr>
        <p:txBody>
          <a:bodyPr numCol="2"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844DB2D6-66E4-4AD3-AB23-9EF4490426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56528" y="642389"/>
            <a:ext cx="11078942" cy="261501"/>
          </a:xfrm>
        </p:spPr>
        <p:txBody>
          <a:bodyPr/>
          <a:lstStyle>
            <a:lvl1pPr marL="0" indent="0">
              <a:buNone/>
              <a:defRPr sz="1600"/>
            </a:lvl1pPr>
            <a:lvl2pPr marL="457211" indent="0">
              <a:buNone/>
              <a:defRPr sz="1401"/>
            </a:lvl2pPr>
            <a:lvl3pPr marL="914423" indent="0">
              <a:buNone/>
              <a:defRPr sz="1200"/>
            </a:lvl3pPr>
            <a:lvl4pPr marL="1371634" indent="0">
              <a:buNone/>
              <a:defRPr sz="1001"/>
            </a:lvl4pPr>
            <a:lvl5pPr marL="1828846" indent="0">
              <a:buNone/>
              <a:defRPr sz="1001"/>
            </a:lvl5pPr>
            <a:lvl6pPr marL="2286057" indent="0">
              <a:buNone/>
              <a:defRPr sz="1001"/>
            </a:lvl6pPr>
            <a:lvl7pPr marL="2743269" indent="0">
              <a:buNone/>
              <a:defRPr sz="1001"/>
            </a:lvl7pPr>
            <a:lvl8pPr marL="3200480" indent="0">
              <a:buNone/>
              <a:defRPr sz="1001"/>
            </a:lvl8pPr>
            <a:lvl9pPr marL="3657691" indent="0">
              <a:buNone/>
              <a:defRPr sz="100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9070281-DABE-4B05-87D9-920F9C09F3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92270" y="6352242"/>
            <a:ext cx="2743200" cy="365125"/>
          </a:xfrm>
        </p:spPr>
        <p:txBody>
          <a:bodyPr/>
          <a:lstStyle>
            <a:lvl1pPr>
              <a:defRPr sz="1100" b="1">
                <a:solidFill>
                  <a:srgbClr val="006C3F"/>
                </a:solidFill>
              </a:defRPr>
            </a:lvl1pPr>
          </a:lstStyle>
          <a:p>
            <a:fld id="{66F512CF-60BA-46A2-9DF2-AD132725957E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650184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500A44C-64BD-4845-8E5A-9882A39EE6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500" y="516168"/>
            <a:ext cx="10782300" cy="44395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7CD8857F-1241-4A3A-9ED1-35277EC221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512CF-60BA-46A2-9DF2-AD132725957E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804657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19B2328-B361-4C6E-94B4-B975CD3B93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16168"/>
            <a:ext cx="10515600" cy="329738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4DD70AC9-B823-4041-BA15-DE7981EE2E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23C080A-B674-45D7-B348-4F3FFAE0F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512CF-60BA-46A2-9DF2-AD132725957E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299573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B3905B31-E8F1-46D8-B61F-D144F5B96B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66F190C4-8C4D-4BE5-8022-FB343D1AAF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56E7C51-2833-42C5-AF26-626637F92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512CF-60BA-46A2-9DF2-AD132725957E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306393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98807D3-D92D-43D6-89C0-2E9B593FA0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580E0DC1-B89D-40CF-8175-7032FEDB45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353C586-617B-4016-9AC1-4908C3CC80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57271-35E1-4286-8359-B4504D86B7B7}" type="datetime1">
              <a:rPr lang="it-IT" smtClean="0"/>
              <a:t>07/04/2026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1A5450E-F5E9-4317-9815-DF9F70892B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25016A5-D174-4911-B005-7A1BC1682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A0072-EA3A-4EEC-8974-1B1649097D34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223142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EAEAE29-D01C-9D47-DDB4-6895C994D624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9310543" y="4792929"/>
            <a:ext cx="2881457" cy="2060483"/>
          </a:xfrm>
          <a:prstGeom prst="rect">
            <a:avLst/>
          </a:prstGeom>
        </p:spPr>
      </p:pic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D97EF5D-2928-4427-B528-C8B4E6442B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6780" y="1778016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Modifica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94C4C69-8B2E-4892-8F9C-F931BFAA49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F512CF-60BA-46A2-9DF2-AD132725957E}" type="slidenum">
              <a:rPr lang="it-IT" smtClean="0"/>
              <a:t>‹#›</a:t>
            </a:fld>
            <a:endParaRPr lang="it-IT" dirty="0"/>
          </a:p>
        </p:txBody>
      </p:sp>
      <p:cxnSp>
        <p:nvCxnSpPr>
          <p:cNvPr id="9" name="Connettore 1 87">
            <a:extLst>
              <a:ext uri="{FF2B5EF4-FFF2-40B4-BE49-F238E27FC236}">
                <a16:creationId xmlns:a16="http://schemas.microsoft.com/office/drawing/2014/main" id="{CA75D7DC-A199-4E7D-82EC-6F3FC4CD7EDC}"/>
              </a:ext>
            </a:extLst>
          </p:cNvPr>
          <p:cNvCxnSpPr>
            <a:cxnSpLocks/>
          </p:cNvCxnSpPr>
          <p:nvPr userDrawn="1"/>
        </p:nvCxnSpPr>
        <p:spPr>
          <a:xfrm>
            <a:off x="387294" y="0"/>
            <a:ext cx="0" cy="864000"/>
          </a:xfrm>
          <a:prstGeom prst="line">
            <a:avLst/>
          </a:prstGeom>
          <a:ln w="9525">
            <a:solidFill>
              <a:srgbClr val="002060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Segnaposto titolo 20">
            <a:extLst>
              <a:ext uri="{FF2B5EF4-FFF2-40B4-BE49-F238E27FC236}">
                <a16:creationId xmlns:a16="http://schemas.microsoft.com/office/drawing/2014/main" id="{B4AE7E16-E28A-453D-AB06-FDFE45F91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6528" y="350995"/>
            <a:ext cx="10515600" cy="5552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2" name="CasellaDiTesto 21">
            <a:extLst>
              <a:ext uri="{FF2B5EF4-FFF2-40B4-BE49-F238E27FC236}">
                <a16:creationId xmlns:a16="http://schemas.microsoft.com/office/drawing/2014/main" id="{436163F2-1554-98D4-149A-148399F81087}"/>
              </a:ext>
            </a:extLst>
          </p:cNvPr>
          <p:cNvSpPr txBox="1"/>
          <p:nvPr userDrawn="1"/>
        </p:nvSpPr>
        <p:spPr>
          <a:xfrm>
            <a:off x="9893075" y="125631"/>
            <a:ext cx="1558119" cy="230832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/>
          <a:p>
            <a:pPr algn="r"/>
            <a:r>
              <a:rPr lang="en-US" sz="900" i="1" dirty="0">
                <a:solidFill>
                  <a:schemeClr val="bg2">
                    <a:lumMod val="90000"/>
                  </a:schemeClr>
                </a:solidFill>
                <a:latin typeface="+mn-lt"/>
              </a:rPr>
              <a:t>Strictly private and confidential</a:t>
            </a:r>
          </a:p>
        </p:txBody>
      </p:sp>
    </p:spTree>
    <p:extLst>
      <p:ext uri="{BB962C8B-B14F-4D97-AF65-F5344CB8AC3E}">
        <p14:creationId xmlns:p14="http://schemas.microsoft.com/office/powerpoint/2010/main" val="4276256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1" r:id="rId2"/>
    <p:sldLayoutId id="2147483650" r:id="rId3"/>
    <p:sldLayoutId id="2147483662" r:id="rId4"/>
    <p:sldLayoutId id="2147483663" r:id="rId5"/>
    <p:sldLayoutId id="2147483654" r:id="rId6"/>
    <p:sldLayoutId id="2147483658" r:id="rId7"/>
    <p:sldLayoutId id="2147483659" r:id="rId8"/>
    <p:sldLayoutId id="2147483664" r:id="rId9"/>
  </p:sldLayoutIdLst>
  <p:hf hdr="0" ftr="0" dt="0"/>
  <p:txStyles>
    <p:titleStyle>
      <a:lvl1pPr algn="l" defTabSz="914423" rtl="0" eaLnBrk="1" latinLnBrk="0" hangingPunct="1">
        <a:lnSpc>
          <a:spcPct val="90000"/>
        </a:lnSpc>
        <a:spcBef>
          <a:spcPct val="0"/>
        </a:spcBef>
        <a:buNone/>
        <a:defRPr sz="2000" kern="1200" cap="all" spc="300" baseline="0">
          <a:solidFill>
            <a:schemeClr val="accent6"/>
          </a:solidFill>
          <a:latin typeface="+mj-lt"/>
          <a:ea typeface="+mj-ea"/>
          <a:cs typeface="+mj-cs"/>
        </a:defRPr>
      </a:lvl1pPr>
    </p:titleStyle>
    <p:bodyStyle>
      <a:lvl1pPr marL="228606" indent="-228606" algn="l" defTabSz="914423" rtl="0" eaLnBrk="1" latinLnBrk="0" hangingPunct="1">
        <a:lnSpc>
          <a:spcPct val="90000"/>
        </a:lnSpc>
        <a:spcBef>
          <a:spcPts val="1001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18" indent="-228606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29" indent="-228606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41" indent="-228606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52" indent="-228606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63" indent="-228606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971875" indent="-228606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429086" indent="-228606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886298" indent="-228606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23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211" algn="l" defTabSz="914423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423" algn="l" defTabSz="914423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34" algn="l" defTabSz="914423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46" algn="l" defTabSz="914423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57" algn="l" defTabSz="914423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69" algn="l" defTabSz="914423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80" algn="l" defTabSz="914423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91" algn="l" defTabSz="914423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32202CD-B03C-49DD-BA69-2A88D86B5D6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3946"/>
          <a:stretch/>
        </p:blipFill>
        <p:spPr>
          <a:xfrm>
            <a:off x="-1" y="92"/>
            <a:ext cx="9307165" cy="6883617"/>
          </a:xfrm>
          <a:prstGeom prst="rect">
            <a:avLst/>
          </a:prstGeom>
        </p:spPr>
      </p:pic>
      <p:sp>
        <p:nvSpPr>
          <p:cNvPr id="6" name="CasellaDiTesto 5">
            <a:extLst>
              <a:ext uri="{FF2B5EF4-FFF2-40B4-BE49-F238E27FC236}">
                <a16:creationId xmlns:a16="http://schemas.microsoft.com/office/drawing/2014/main" id="{B936D455-25D9-4251-AB9D-B69D8CFEE161}"/>
              </a:ext>
            </a:extLst>
          </p:cNvPr>
          <p:cNvSpPr txBox="1"/>
          <p:nvPr/>
        </p:nvSpPr>
        <p:spPr>
          <a:xfrm>
            <a:off x="1665835" y="2035702"/>
            <a:ext cx="6882573" cy="1323439"/>
          </a:xfrm>
          <a:prstGeom prst="rect">
            <a:avLst/>
          </a:prstGeom>
          <a:noFill/>
          <a:effectLst/>
        </p:spPr>
        <p:txBody>
          <a:bodyPr wrap="square" lIns="0" tIns="0" rIns="0" bIns="0" rtlCol="0" anchor="b">
            <a:spAutoFit/>
          </a:bodyPr>
          <a:lstStyle/>
          <a:p>
            <a:pPr fontAlgn="ctr"/>
            <a:r>
              <a:rPr lang="it-IT" sz="2800" b="1" cap="all" spc="200" dirty="0">
                <a:solidFill>
                  <a:schemeClr val="bg1"/>
                </a:solidFill>
                <a:latin typeface="Montserrat Bold" pitchFamily="2" charset="0"/>
                <a:cs typeface="Calibri" panose="020F0502020204030204" pitchFamily="34" charset="0"/>
              </a:rPr>
              <a:t>Investire nelle PMI</a:t>
            </a:r>
          </a:p>
          <a:p>
            <a:pPr fontAlgn="ctr"/>
            <a:r>
              <a:rPr lang="it-IT" sz="1000" b="1" cap="all" spc="600" dirty="0">
                <a:solidFill>
                  <a:schemeClr val="bg1"/>
                </a:solidFill>
                <a:latin typeface="Montserrat Bold" pitchFamily="2" charset="0"/>
                <a:cs typeface="Calibri" panose="020F0502020204030204" pitchFamily="34" charset="0"/>
              </a:rPr>
              <a:t> </a:t>
            </a:r>
            <a:br>
              <a:rPr lang="it-IT" sz="2800" b="1" cap="all" spc="600" dirty="0">
                <a:solidFill>
                  <a:schemeClr val="bg1"/>
                </a:solidFill>
                <a:latin typeface="Montserrat Bold" pitchFamily="2" charset="0"/>
                <a:cs typeface="Calibri" panose="020F0502020204030204" pitchFamily="34" charset="0"/>
              </a:rPr>
            </a:br>
            <a:r>
              <a:rPr lang="it-IT" sz="2400" dirty="0">
                <a:solidFill>
                  <a:schemeClr val="bg1"/>
                </a:solidFill>
                <a:latin typeface="Montserrat Light" pitchFamily="2" charset="0"/>
                <a:cs typeface="Calibri" panose="020F0502020204030204" pitchFamily="34" charset="0"/>
              </a:rPr>
              <a:t>Criteri e approccio di un investitore istituzionale</a:t>
            </a:r>
            <a:endParaRPr lang="it-IT" sz="2400" b="1" spc="200" dirty="0">
              <a:solidFill>
                <a:schemeClr val="bg1"/>
              </a:solidFill>
              <a:latin typeface="Montserrat Bold" pitchFamily="2" charset="0"/>
              <a:cs typeface="Calibri" panose="020F0502020204030204" pitchFamily="34" charset="0"/>
            </a:endParaRP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18481F09-EFA2-4907-AB78-7124E78714F5}"/>
              </a:ext>
            </a:extLst>
          </p:cNvPr>
          <p:cNvSpPr txBox="1"/>
          <p:nvPr/>
        </p:nvSpPr>
        <p:spPr>
          <a:xfrm>
            <a:off x="1665835" y="3964381"/>
            <a:ext cx="5378382" cy="276999"/>
          </a:xfrm>
          <a:prstGeom prst="rect">
            <a:avLst/>
          </a:prstGeom>
          <a:noFill/>
          <a:effectLst/>
        </p:spPr>
        <p:txBody>
          <a:bodyPr wrap="square" lIns="0" tIns="0" rIns="0" bIns="0" rtlCol="0" anchor="b">
            <a:spAutoFit/>
          </a:bodyPr>
          <a:lstStyle/>
          <a:p>
            <a:pPr fontAlgn="ctr"/>
            <a:r>
              <a:rPr lang="en-US" dirty="0">
                <a:solidFill>
                  <a:schemeClr val="bg1"/>
                </a:solidFill>
                <a:latin typeface="Montserrat Light" pitchFamily="2" charset="0"/>
                <a:cs typeface="Calibri" panose="020F0502020204030204" pitchFamily="34" charset="0"/>
              </a:rPr>
              <a:t>Conferenza PMI – Aprile 2026</a:t>
            </a:r>
            <a:endParaRPr lang="it-IT" dirty="0">
              <a:solidFill>
                <a:schemeClr val="bg1"/>
              </a:solidFill>
              <a:latin typeface="Montserrat Light" pitchFamily="2" charset="0"/>
              <a:cs typeface="Calibri" panose="020F0502020204030204" pitchFamily="34" charset="0"/>
            </a:endParaRP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9BDD9B64-F236-465E-8491-696562A67387}"/>
              </a:ext>
            </a:extLst>
          </p:cNvPr>
          <p:cNvSpPr txBox="1"/>
          <p:nvPr/>
        </p:nvSpPr>
        <p:spPr>
          <a:xfrm>
            <a:off x="9670211" y="6360919"/>
            <a:ext cx="2134046" cy="169277"/>
          </a:xfrm>
          <a:prstGeom prst="rect">
            <a:avLst/>
          </a:prstGeom>
          <a:noFill/>
          <a:effectLst/>
        </p:spPr>
        <p:txBody>
          <a:bodyPr wrap="square" lIns="0" tIns="0" rIns="0" bIns="0" rtlCol="0" anchor="b">
            <a:spAutoFit/>
          </a:bodyPr>
          <a:lstStyle/>
          <a:p>
            <a:pPr algn="r" fontAlgn="ctr"/>
            <a:r>
              <a:rPr lang="it-IT" sz="1100" b="1" spc="300" dirty="0">
                <a:solidFill>
                  <a:srgbClr val="051F78"/>
                </a:solidFill>
                <a:latin typeface="Montserrat SemiBold" pitchFamily="2" charset="0"/>
                <a:cs typeface="Calibri" panose="020F0502020204030204" pitchFamily="34" charset="0"/>
              </a:rPr>
              <a:t>Aprile 2026</a:t>
            </a:r>
            <a:endParaRPr lang="it-IT" sz="1100" spc="300" dirty="0">
              <a:solidFill>
                <a:srgbClr val="051F78"/>
              </a:solidFill>
              <a:latin typeface="Montserrat Light" pitchFamily="2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09624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AA0072-EA3A-4EEC-8974-1B1649097D34}" type="slidenum">
              <a:rPr lang="it-IT" smtClean="0"/>
              <a:t>2</a:t>
            </a:fld>
            <a:endParaRPr lang="it-IT" dirty="0"/>
          </a:p>
        </p:txBody>
      </p:sp>
      <p:sp>
        <p:nvSpPr>
          <p:cNvPr id="18" name="Titolo"/>
          <p:cNvSpPr txBox="1">
            <a:spLocks/>
          </p:cNvSpPr>
          <p:nvPr/>
        </p:nvSpPr>
        <p:spPr>
          <a:xfrm>
            <a:off x="571500" y="400000"/>
            <a:ext cx="10782300" cy="500000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buNone/>
              <a:defRPr sz="2000" kern="1200" cap="all" spc="300">
                <a:solidFill>
                  <a:srgbClr val="002060"/>
                </a:solidFill>
                <a:latin typeface="+mj-lt"/>
              </a:defRPr>
            </a:lvl1pPr>
          </a:lstStyle>
          <a:p>
            <a:r>
              <a:rPr lang="it-IT" dirty="0">
                <a:solidFill>
                  <a:srgbClr val="002060"/>
                </a:solidFill>
              </a:rPr>
              <a:t>Cosa cerchiamo in una società prima di investire</a:t>
            </a:r>
          </a:p>
        </p:txBody>
      </p:sp>
      <p:sp>
        <p:nvSpPr>
          <p:cNvPr id="50" name="Sottotitolo"/>
          <p:cNvSpPr txBox="1"/>
          <p:nvPr/>
        </p:nvSpPr>
        <p:spPr>
          <a:xfrm>
            <a:off x="571500" y="910000"/>
            <a:ext cx="10782300" cy="369332"/>
          </a:xfrm>
          <a:prstGeom prst="rect">
            <a:avLst/>
          </a:prstGeom>
          <a:noFill/>
        </p:spPr>
        <p:txBody>
          <a:bodyPr lIns="0" tIns="0" rIns="0" bIns="0" rtlCol="0" anchor="t">
            <a:spAutoFit/>
          </a:bodyPr>
          <a:lstStyle/>
          <a:p>
            <a:r>
              <a:rPr lang="it-IT" sz="1200" dirty="0">
                <a:solidFill>
                  <a:srgbClr val="5A6A8A"/>
                </a:solidFill>
                <a:latin typeface="Montserrat Light" pitchFamily="2" charset="0"/>
              </a:rPr>
              <a:t>Fondamenta solide per costruire valore insieme nel lungo periodo</a:t>
            </a:r>
          </a:p>
          <a:p>
            <a:pPr algn="l"/>
            <a:endParaRPr lang="it-IT" sz="1200" dirty="0">
              <a:solidFill>
                <a:srgbClr val="5A6A8A"/>
              </a:solidFill>
              <a:latin typeface="Montserrat Light" pitchFamily="2" charset="0"/>
            </a:endParaRPr>
          </a:p>
        </p:txBody>
      </p:sp>
      <p:sp>
        <p:nvSpPr>
          <p:cNvPr id="51" name="MsgChiave"/>
          <p:cNvSpPr txBox="1"/>
          <p:nvPr/>
        </p:nvSpPr>
        <p:spPr>
          <a:xfrm>
            <a:off x="571500" y="5855266"/>
            <a:ext cx="10782300" cy="480000"/>
          </a:xfrm>
          <a:prstGeom prst="rect">
            <a:avLst/>
          </a:prstGeom>
          <a:noFill/>
          <a:ln w="12700">
            <a:solidFill>
              <a:srgbClr val="002060"/>
            </a:solidFill>
          </a:ln>
        </p:spPr>
        <p:txBody>
          <a:bodyPr lIns="200000" tIns="80000" rIns="200000" bIns="80000" rtlCol="0" anchor="ctr"/>
          <a:lstStyle>
            <a:defPPr>
              <a:defRPr lang="it-IT"/>
            </a:defPPr>
            <a:lvl1pPr algn="ctr">
              <a:defRPr sz="1000" b="1">
                <a:solidFill>
                  <a:srgbClr val="002060"/>
                </a:solidFill>
                <a:latin typeface="Montserrat Bold" pitchFamily="2" charset="0"/>
              </a:defRPr>
            </a:lvl1pPr>
          </a:lstStyle>
          <a:p>
            <a:r>
              <a:rPr lang="it-IT" sz="1100" dirty="0"/>
              <a:t>Non servono strutture complesse, ma basi solide per costruire insieme un piano credibile</a:t>
            </a:r>
            <a:endParaRPr lang="it-IT" sz="1100" b="0" dirty="0">
              <a:latin typeface="+mn-lt"/>
            </a:endParaRPr>
          </a:p>
        </p:txBody>
      </p:sp>
      <p:sp>
        <p:nvSpPr>
          <p:cNvPr id="101" name="Col1"/>
          <p:cNvSpPr txBox="1"/>
          <p:nvPr/>
        </p:nvSpPr>
        <p:spPr>
          <a:xfrm>
            <a:off x="571500" y="1229999"/>
            <a:ext cx="2052000" cy="4501933"/>
          </a:xfrm>
          <a:prstGeom prst="rect">
            <a:avLst/>
          </a:prstGeom>
          <a:solidFill>
            <a:srgbClr val="002060"/>
          </a:solidFill>
          <a:ln w="19050">
            <a:solidFill>
              <a:srgbClr val="002060"/>
            </a:solidFill>
          </a:ln>
        </p:spPr>
        <p:txBody>
          <a:bodyPr lIns="160000" tIns="200000" rIns="160000" bIns="160000" rtlCol="0" anchor="t">
            <a:noAutofit/>
          </a:bodyPr>
          <a:lstStyle/>
          <a:p>
            <a:pPr algn="ctr">
              <a:spcBef>
                <a:spcPts val="0"/>
              </a:spcBef>
              <a:spcAft>
                <a:spcPts val="400"/>
              </a:spcAft>
            </a:pPr>
            <a:r>
              <a:rPr lang="it-IT" sz="3600" dirty="0">
                <a:solidFill>
                  <a:srgbClr val="002060"/>
                </a:solidFill>
                <a:latin typeface="Montserrat Light" pitchFamily="2" charset="0"/>
              </a:rPr>
              <a:t>📊</a:t>
            </a:r>
          </a:p>
          <a:p>
            <a:pPr algn="ctr">
              <a:spcBef>
                <a:spcPts val="0"/>
              </a:spcBef>
              <a:spcAft>
                <a:spcPts val="500"/>
              </a:spcAft>
            </a:pPr>
            <a:r>
              <a:rPr lang="it-IT" sz="1300" b="1" dirty="0">
                <a:solidFill>
                  <a:srgbClr val="FFFFFF"/>
                </a:solidFill>
                <a:latin typeface="Montserrat Bold" pitchFamily="2" charset="0"/>
              </a:rPr>
              <a:t>Bilanci solidi e trasparenti</a:t>
            </a:r>
          </a:p>
          <a:p>
            <a:pPr algn="ctr">
              <a:spcBef>
                <a:spcPts val="0"/>
              </a:spcBef>
              <a:spcAft>
                <a:spcPts val="200"/>
              </a:spcAft>
            </a:pPr>
            <a:endParaRPr lang="it-IT" sz="1050" dirty="0">
              <a:solidFill>
                <a:srgbClr val="404040"/>
              </a:solidFill>
              <a:latin typeface="Montserrat Light" pitchFamily="2" charset="0"/>
            </a:endParaRPr>
          </a:p>
          <a:p>
            <a:pPr marL="171450" indent="-171450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it-IT" sz="1050" dirty="0">
                <a:solidFill>
                  <a:srgbClr val="C8D4F0"/>
                </a:solidFill>
                <a:latin typeface="Montserrat Light" pitchFamily="2" charset="0"/>
              </a:rPr>
              <a:t>Contabilità ordinata e tracciabile</a:t>
            </a:r>
          </a:p>
          <a:p>
            <a:pPr marL="171450" indent="-171450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it-IT" sz="1050" dirty="0">
                <a:solidFill>
                  <a:srgbClr val="C8D4F0"/>
                </a:solidFill>
                <a:latin typeface="Montserrat Light" pitchFamily="2" charset="0"/>
              </a:rPr>
              <a:t>Audit o revisione indipendente</a:t>
            </a:r>
          </a:p>
          <a:p>
            <a:pPr marL="171450" indent="-171450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it-IT" sz="1050" dirty="0">
                <a:solidFill>
                  <a:srgbClr val="C8D4F0"/>
                </a:solidFill>
                <a:latin typeface="Montserrat Light" pitchFamily="2" charset="0"/>
              </a:rPr>
              <a:t>Chiara separazione costi aziendali e personali</a:t>
            </a:r>
          </a:p>
        </p:txBody>
      </p:sp>
      <p:sp>
        <p:nvSpPr>
          <p:cNvPr id="102" name="Col2"/>
          <p:cNvSpPr txBox="1"/>
          <p:nvPr/>
        </p:nvSpPr>
        <p:spPr>
          <a:xfrm>
            <a:off x="2754075" y="1229999"/>
            <a:ext cx="2052000" cy="4501933"/>
          </a:xfrm>
          <a:prstGeom prst="rect">
            <a:avLst/>
          </a:prstGeom>
          <a:solidFill>
            <a:srgbClr val="F4F6FB"/>
          </a:solidFill>
          <a:ln w="19050">
            <a:solidFill>
              <a:srgbClr val="002060"/>
            </a:solidFill>
          </a:ln>
        </p:spPr>
        <p:txBody>
          <a:bodyPr lIns="160000" tIns="200000" rIns="160000" bIns="160000" rtlCol="0" anchor="t">
            <a:noAutofit/>
          </a:bodyPr>
          <a:lstStyle/>
          <a:p>
            <a:pPr algn="ctr">
              <a:spcBef>
                <a:spcPts val="0"/>
              </a:spcBef>
              <a:spcAft>
                <a:spcPts val="400"/>
              </a:spcAft>
            </a:pPr>
            <a:r>
              <a:rPr lang="it-IT" sz="3600" dirty="0">
                <a:solidFill>
                  <a:srgbClr val="002060"/>
                </a:solidFill>
                <a:latin typeface="Montserrat Light" pitchFamily="2" charset="0"/>
              </a:rPr>
              <a:t>📈</a:t>
            </a:r>
          </a:p>
          <a:p>
            <a:pPr algn="ctr">
              <a:spcBef>
                <a:spcPts val="0"/>
              </a:spcBef>
              <a:spcAft>
                <a:spcPts val="500"/>
              </a:spcAft>
            </a:pPr>
            <a:r>
              <a:rPr lang="it-IT" sz="1300" b="1" dirty="0">
                <a:solidFill>
                  <a:srgbClr val="002060"/>
                </a:solidFill>
                <a:latin typeface="Montserrat Bold" pitchFamily="2" charset="0"/>
              </a:rPr>
              <a:t>Struttura minima di pianificazione e controllo</a:t>
            </a:r>
          </a:p>
          <a:p>
            <a:pPr algn="ctr">
              <a:spcBef>
                <a:spcPts val="0"/>
              </a:spcBef>
              <a:spcAft>
                <a:spcPts val="200"/>
              </a:spcAft>
            </a:pPr>
            <a:endParaRPr lang="it-IT" sz="1050" dirty="0">
              <a:solidFill>
                <a:srgbClr val="404040"/>
              </a:solidFill>
              <a:latin typeface="Montserrat Light" pitchFamily="2" charset="0"/>
            </a:endParaRPr>
          </a:p>
          <a:p>
            <a:pPr marL="171450" indent="-171450">
              <a:spcBef>
                <a:spcPts val="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it-IT" sz="1050" dirty="0">
                <a:solidFill>
                  <a:srgbClr val="404040"/>
                </a:solidFill>
                <a:latin typeface="Montserrat Light" pitchFamily="2" charset="0"/>
              </a:rPr>
              <a:t>Budget annuale formalizzato</a:t>
            </a:r>
          </a:p>
          <a:p>
            <a:pPr marL="171450" indent="-171450">
              <a:spcBef>
                <a:spcPts val="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it-IT" sz="1050" dirty="0">
                <a:solidFill>
                  <a:srgbClr val="404040"/>
                </a:solidFill>
                <a:latin typeface="Montserrat Light" pitchFamily="2" charset="0"/>
              </a:rPr>
              <a:t>Prime logiche di controllo e consuntivo</a:t>
            </a:r>
          </a:p>
        </p:txBody>
      </p:sp>
      <p:sp>
        <p:nvSpPr>
          <p:cNvPr id="103" name="Col3"/>
          <p:cNvSpPr txBox="1"/>
          <p:nvPr/>
        </p:nvSpPr>
        <p:spPr>
          <a:xfrm>
            <a:off x="4936650" y="1229999"/>
            <a:ext cx="2052000" cy="4501933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txBody>
          <a:bodyPr lIns="160000" tIns="200000" rIns="160000" bIns="160000" rtlCol="0" anchor="t">
            <a:noAutofit/>
          </a:bodyPr>
          <a:lstStyle/>
          <a:p>
            <a:pPr algn="ctr">
              <a:spcBef>
                <a:spcPts val="0"/>
              </a:spcBef>
              <a:spcAft>
                <a:spcPts val="400"/>
              </a:spcAft>
            </a:pPr>
            <a:r>
              <a:rPr lang="it-IT" sz="3600" dirty="0">
                <a:solidFill>
                  <a:srgbClr val="FFFFFF"/>
                </a:solidFill>
                <a:latin typeface="Montserrat Light" pitchFamily="2" charset="0"/>
              </a:rPr>
              <a:t>🔍</a:t>
            </a:r>
          </a:p>
          <a:p>
            <a:pPr algn="ctr">
              <a:spcBef>
                <a:spcPts val="0"/>
              </a:spcBef>
              <a:spcAft>
                <a:spcPts val="500"/>
              </a:spcAft>
            </a:pPr>
            <a:r>
              <a:rPr lang="it-IT" sz="1300" b="1" dirty="0">
                <a:solidFill>
                  <a:srgbClr val="FFFFFF"/>
                </a:solidFill>
                <a:latin typeface="Montserrat Bold" pitchFamily="2" charset="0"/>
              </a:rPr>
              <a:t>Informazioni affidabili e accessibili</a:t>
            </a:r>
          </a:p>
          <a:p>
            <a:pPr algn="ctr">
              <a:spcBef>
                <a:spcPts val="0"/>
              </a:spcBef>
              <a:spcAft>
                <a:spcPts val="200"/>
              </a:spcAft>
            </a:pPr>
            <a:endParaRPr lang="it-IT" sz="1050" dirty="0">
              <a:solidFill>
                <a:srgbClr val="C8D4F0"/>
              </a:solidFill>
              <a:latin typeface="Montserrat Light" pitchFamily="2" charset="0"/>
            </a:endParaRPr>
          </a:p>
          <a:p>
            <a:pPr marL="171450" indent="-171450">
              <a:spcBef>
                <a:spcPts val="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it-IT" sz="1050" dirty="0">
                <a:solidFill>
                  <a:srgbClr val="C8D4F0"/>
                </a:solidFill>
                <a:latin typeface="Montserrat Light" pitchFamily="2" charset="0"/>
              </a:rPr>
              <a:t>Dati strutturati e leggibili </a:t>
            </a:r>
          </a:p>
          <a:p>
            <a:pPr marL="171450" indent="-171450">
              <a:spcBef>
                <a:spcPts val="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it-IT" sz="1050" dirty="0">
                <a:solidFill>
                  <a:srgbClr val="C8D4F0"/>
                </a:solidFill>
                <a:latin typeface="Montserrat Light" pitchFamily="2" charset="0"/>
              </a:rPr>
              <a:t>KPI condivisi e monitorabili</a:t>
            </a:r>
          </a:p>
          <a:p>
            <a:pPr marL="171450" indent="-171450">
              <a:spcBef>
                <a:spcPts val="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it-IT" sz="1050" dirty="0">
                <a:solidFill>
                  <a:srgbClr val="C8D4F0"/>
                </a:solidFill>
                <a:latin typeface="Montserrat Light" pitchFamily="2" charset="0"/>
              </a:rPr>
              <a:t>Base per analisi e decisioni - per lavorare con un investitore</a:t>
            </a:r>
          </a:p>
        </p:txBody>
      </p:sp>
      <p:sp>
        <p:nvSpPr>
          <p:cNvPr id="104" name="Col4"/>
          <p:cNvSpPr txBox="1"/>
          <p:nvPr/>
        </p:nvSpPr>
        <p:spPr>
          <a:xfrm>
            <a:off x="7119225" y="1229999"/>
            <a:ext cx="2052000" cy="4501933"/>
          </a:xfrm>
          <a:prstGeom prst="rect">
            <a:avLst/>
          </a:prstGeom>
          <a:solidFill>
            <a:srgbClr val="F4F6FB"/>
          </a:solidFill>
          <a:ln w="19050">
            <a:solidFill>
              <a:srgbClr val="002060"/>
            </a:solidFill>
          </a:ln>
        </p:spPr>
        <p:txBody>
          <a:bodyPr lIns="160000" tIns="200000" rIns="160000" bIns="160000" rtlCol="0" anchor="t">
            <a:noAutofit/>
          </a:bodyPr>
          <a:lstStyle/>
          <a:p>
            <a:pPr algn="ctr">
              <a:spcBef>
                <a:spcPts val="0"/>
              </a:spcBef>
              <a:spcAft>
                <a:spcPts val="400"/>
              </a:spcAft>
            </a:pPr>
            <a:r>
              <a:rPr lang="it-IT" sz="3600" dirty="0"/>
              <a:t>🧭</a:t>
            </a:r>
            <a:endParaRPr lang="it-IT" sz="3600" dirty="0">
              <a:solidFill>
                <a:srgbClr val="002060"/>
              </a:solidFill>
              <a:latin typeface="Montserrat Light" pitchFamily="2" charset="0"/>
            </a:endParaRPr>
          </a:p>
          <a:p>
            <a:pPr algn="ctr">
              <a:spcBef>
                <a:spcPts val="0"/>
              </a:spcBef>
              <a:spcAft>
                <a:spcPts val="500"/>
              </a:spcAft>
            </a:pPr>
            <a:r>
              <a:rPr lang="it-IT" sz="1300" b="1" dirty="0">
                <a:solidFill>
                  <a:srgbClr val="002060"/>
                </a:solidFill>
                <a:latin typeface="Montserrat Bold" pitchFamily="2" charset="0"/>
              </a:rPr>
              <a:t>Visione strategica industriale</a:t>
            </a:r>
          </a:p>
          <a:p>
            <a:pPr algn="ctr">
              <a:spcBef>
                <a:spcPts val="0"/>
              </a:spcBef>
              <a:spcAft>
                <a:spcPts val="200"/>
              </a:spcAft>
            </a:pPr>
            <a:endParaRPr lang="it-IT" sz="1050" dirty="0">
              <a:solidFill>
                <a:srgbClr val="404040"/>
              </a:solidFill>
              <a:latin typeface="Montserrat Light" pitchFamily="2" charset="0"/>
            </a:endParaRPr>
          </a:p>
          <a:p>
            <a:pPr marL="171450" indent="-171450">
              <a:spcBef>
                <a:spcPts val="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it-IT" sz="1050" dirty="0">
                <a:solidFill>
                  <a:srgbClr val="404040"/>
                </a:solidFill>
                <a:latin typeface="Montserrat Light" pitchFamily="2" charset="0"/>
              </a:rPr>
              <a:t>Strategia definita e articolata</a:t>
            </a:r>
          </a:p>
          <a:p>
            <a:pPr marL="171450" indent="-171450">
              <a:spcBef>
                <a:spcPts val="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it-IT" sz="1050" dirty="0">
                <a:solidFill>
                  <a:srgbClr val="404040"/>
                </a:solidFill>
                <a:latin typeface="Montserrat Light" pitchFamily="2" charset="0"/>
              </a:rPr>
              <a:t>Comprensione del posizionamento competitivo</a:t>
            </a:r>
          </a:p>
          <a:p>
            <a:pPr marL="171450" indent="-171450">
              <a:spcBef>
                <a:spcPts val="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it-IT" sz="1050" dirty="0">
                <a:solidFill>
                  <a:srgbClr val="404040"/>
                </a:solidFill>
                <a:latin typeface="Montserrat Light" pitchFamily="2" charset="0"/>
              </a:rPr>
              <a:t>Direzione di crescita credibile</a:t>
            </a:r>
          </a:p>
        </p:txBody>
      </p:sp>
      <p:sp>
        <p:nvSpPr>
          <p:cNvPr id="105" name="Col5"/>
          <p:cNvSpPr txBox="1"/>
          <p:nvPr/>
        </p:nvSpPr>
        <p:spPr>
          <a:xfrm>
            <a:off x="9301800" y="1229999"/>
            <a:ext cx="2052000" cy="4501933"/>
          </a:xfrm>
          <a:prstGeom prst="rect">
            <a:avLst/>
          </a:prstGeom>
          <a:solidFill>
            <a:srgbClr val="002060"/>
          </a:solidFill>
          <a:ln w="19050">
            <a:solidFill>
              <a:srgbClr val="002060"/>
            </a:solidFill>
          </a:ln>
        </p:spPr>
        <p:txBody>
          <a:bodyPr lIns="160000" tIns="200000" rIns="160000" bIns="160000" rtlCol="0" anchor="t">
            <a:noAutofit/>
          </a:bodyPr>
          <a:lstStyle/>
          <a:p>
            <a:pPr algn="ctr">
              <a:spcBef>
                <a:spcPts val="0"/>
              </a:spcBef>
              <a:spcAft>
                <a:spcPts val="400"/>
              </a:spcAft>
            </a:pPr>
            <a:r>
              <a:rPr lang="it-IT" sz="3600" dirty="0"/>
              <a:t>🤝</a:t>
            </a:r>
            <a:endParaRPr lang="it-IT" sz="3600" dirty="0">
              <a:solidFill>
                <a:srgbClr val="002060"/>
              </a:solidFill>
              <a:latin typeface="Montserrat Light" pitchFamily="2" charset="0"/>
            </a:endParaRPr>
          </a:p>
          <a:p>
            <a:pPr algn="ctr">
              <a:spcBef>
                <a:spcPts val="0"/>
              </a:spcBef>
              <a:spcAft>
                <a:spcPts val="500"/>
              </a:spcAft>
            </a:pPr>
            <a:r>
              <a:rPr lang="it-IT" sz="1300" b="1" dirty="0">
                <a:solidFill>
                  <a:srgbClr val="FFFFFF"/>
                </a:solidFill>
                <a:latin typeface="Montserrat Bold" pitchFamily="2" charset="0"/>
              </a:rPr>
              <a:t>Partnership</a:t>
            </a:r>
          </a:p>
          <a:p>
            <a:pPr algn="ctr">
              <a:spcBef>
                <a:spcPts val="0"/>
              </a:spcBef>
              <a:spcAft>
                <a:spcPts val="200"/>
              </a:spcAft>
            </a:pPr>
            <a:endParaRPr lang="it-IT" sz="1050" dirty="0">
              <a:solidFill>
                <a:srgbClr val="404040"/>
              </a:solidFill>
              <a:latin typeface="Montserrat Light" pitchFamily="2" charset="0"/>
            </a:endParaRPr>
          </a:p>
          <a:p>
            <a:pPr marL="171450" indent="-171450">
              <a:spcBef>
                <a:spcPts val="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it-IT" sz="1050" dirty="0">
                <a:solidFill>
                  <a:srgbClr val="C8D4F0"/>
                </a:solidFill>
                <a:latin typeface="Montserrat Light" pitchFamily="2" charset="0"/>
              </a:rPr>
              <a:t>Apertura al confronto con l’investitore</a:t>
            </a:r>
          </a:p>
          <a:p>
            <a:pPr marL="171450" indent="-171450">
              <a:spcBef>
                <a:spcPts val="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it-IT" sz="1050" dirty="0">
                <a:solidFill>
                  <a:srgbClr val="C8D4F0"/>
                </a:solidFill>
                <a:latin typeface="Montserrat Light" pitchFamily="2" charset="0"/>
              </a:rPr>
              <a:t>Disponibilità a condividere e discutere le scelte strategiche</a:t>
            </a:r>
          </a:p>
          <a:p>
            <a:pPr marL="171450" indent="-171450">
              <a:spcBef>
                <a:spcPts val="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it-IT" sz="1050" dirty="0">
                <a:solidFill>
                  <a:srgbClr val="C8D4F0"/>
                </a:solidFill>
                <a:latin typeface="Montserrat Light" pitchFamily="2" charset="0"/>
              </a:rPr>
              <a:t>Impegno a lavorare su un business plan congiunto</a:t>
            </a:r>
          </a:p>
          <a:p>
            <a:pPr marL="171450" indent="-171450">
              <a:spcBef>
                <a:spcPts val="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endParaRPr lang="it-IT" sz="1050" dirty="0">
              <a:solidFill>
                <a:srgbClr val="C8D4F0"/>
              </a:solidFill>
              <a:latin typeface="Montserrat Light" pitchFamily="2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6DE6F0-1560-87E3-CB06-6D88241B50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DEB7F7-41C2-34FD-5009-C1C8AD796B4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AA0072-EA3A-4EEC-8974-1B1649097D34}" type="slidenum">
              <a:rPr lang="it-IT" smtClean="0"/>
              <a:t>3</a:t>
            </a:fld>
            <a:endParaRPr lang="it-IT" dirty="0"/>
          </a:p>
        </p:txBody>
      </p:sp>
      <p:sp>
        <p:nvSpPr>
          <p:cNvPr id="18" name="Titolo">
            <a:extLst>
              <a:ext uri="{FF2B5EF4-FFF2-40B4-BE49-F238E27FC236}">
                <a16:creationId xmlns:a16="http://schemas.microsoft.com/office/drawing/2014/main" id="{E5BFF02B-5BA1-CA2E-3E63-365E89AD12AE}"/>
              </a:ext>
            </a:extLst>
          </p:cNvPr>
          <p:cNvSpPr txBox="1">
            <a:spLocks/>
          </p:cNvSpPr>
          <p:nvPr/>
        </p:nvSpPr>
        <p:spPr>
          <a:xfrm>
            <a:off x="571500" y="400000"/>
            <a:ext cx="10782300" cy="500000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buNone/>
              <a:defRPr sz="2000" kern="1200" cap="all" spc="300">
                <a:solidFill>
                  <a:srgbClr val="002060"/>
                </a:solidFill>
                <a:latin typeface="+mj-lt"/>
              </a:defRPr>
            </a:lvl1pPr>
          </a:lstStyle>
          <a:p>
            <a:r>
              <a:rPr lang="it-IT" dirty="0">
                <a:solidFill>
                  <a:srgbClr val="002060"/>
                </a:solidFill>
              </a:rPr>
              <a:t>Il nostro processo di investimento</a:t>
            </a:r>
          </a:p>
        </p:txBody>
      </p:sp>
      <p:sp>
        <p:nvSpPr>
          <p:cNvPr id="50" name="Sottotitolo">
            <a:extLst>
              <a:ext uri="{FF2B5EF4-FFF2-40B4-BE49-F238E27FC236}">
                <a16:creationId xmlns:a16="http://schemas.microsoft.com/office/drawing/2014/main" id="{056F38E1-6E77-1701-5449-1BAC43A96640}"/>
              </a:ext>
            </a:extLst>
          </p:cNvPr>
          <p:cNvSpPr txBox="1"/>
          <p:nvPr/>
        </p:nvSpPr>
        <p:spPr>
          <a:xfrm>
            <a:off x="571500" y="910000"/>
            <a:ext cx="10782300" cy="184666"/>
          </a:xfrm>
          <a:prstGeom prst="rect">
            <a:avLst/>
          </a:prstGeom>
          <a:noFill/>
        </p:spPr>
        <p:txBody>
          <a:bodyPr lIns="0" tIns="0" rIns="0" bIns="0" rtlCol="0" anchor="t">
            <a:spAutoFit/>
          </a:bodyPr>
          <a:lstStyle/>
          <a:p>
            <a:r>
              <a:rPr lang="it-IT" sz="1200" dirty="0">
                <a:solidFill>
                  <a:srgbClr val="5A6A8A"/>
                </a:solidFill>
                <a:latin typeface="Montserrat Light" pitchFamily="2" charset="0"/>
              </a:rPr>
              <a:t>Dalla valutazione iniziale alla partnership con l’imprenditore — costruendo allineamento industriale e di governance</a:t>
            </a:r>
          </a:p>
        </p:txBody>
      </p:sp>
      <p:sp>
        <p:nvSpPr>
          <p:cNvPr id="2" name="Slide Number">
            <a:extLst>
              <a:ext uri="{FF2B5EF4-FFF2-40B4-BE49-F238E27FC236}">
                <a16:creationId xmlns:a16="http://schemas.microsoft.com/office/drawing/2014/main" id="{A9FC6DF5-F855-41FB-322A-7AC15783BCED}"/>
              </a:ext>
            </a:extLst>
          </p:cNvPr>
          <p:cNvSpPr txBox="1">
            <a:spLocks/>
          </p:cNvSpPr>
          <p:nvPr/>
        </p:nvSpPr>
        <p:spPr>
          <a:xfrm>
            <a:off x="86106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it-IT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2AA0072-EA3A-4EEC-8974-1B1649097D35}" type="slidenum">
              <a:rPr lang="it-IT" smtClean="0"/>
              <a:pPr/>
              <a:t>3</a:t>
            </a:fld>
            <a:endParaRPr lang="it-IT" dirty="0"/>
          </a:p>
        </p:txBody>
      </p:sp>
      <p:sp>
        <p:nvSpPr>
          <p:cNvPr id="27" name="MsgChiave">
            <a:extLst>
              <a:ext uri="{FF2B5EF4-FFF2-40B4-BE49-F238E27FC236}">
                <a16:creationId xmlns:a16="http://schemas.microsoft.com/office/drawing/2014/main" id="{0D60642D-9C2C-47C7-8A94-46AD887CED04}"/>
              </a:ext>
            </a:extLst>
          </p:cNvPr>
          <p:cNvSpPr txBox="1"/>
          <p:nvPr/>
        </p:nvSpPr>
        <p:spPr>
          <a:xfrm>
            <a:off x="571500" y="5855266"/>
            <a:ext cx="10782300" cy="480000"/>
          </a:xfrm>
          <a:prstGeom prst="rect">
            <a:avLst/>
          </a:prstGeom>
          <a:noFill/>
          <a:ln w="12700">
            <a:solidFill>
              <a:srgbClr val="002060"/>
            </a:solidFill>
          </a:ln>
        </p:spPr>
        <p:txBody>
          <a:bodyPr lIns="200000" tIns="80000" rIns="200000" bIns="80000" rtlCol="0" anchor="ctr"/>
          <a:lstStyle>
            <a:defPPr>
              <a:defRPr lang="it-IT"/>
            </a:defPPr>
            <a:lvl1pPr algn="ctr">
              <a:defRPr sz="1000" b="1">
                <a:solidFill>
                  <a:srgbClr val="002060"/>
                </a:solidFill>
                <a:latin typeface="Montserrat Bold" pitchFamily="2" charset="0"/>
              </a:defRPr>
            </a:lvl1pPr>
          </a:lstStyle>
          <a:p>
            <a:r>
              <a:rPr lang="it-IT" sz="1100" dirty="0"/>
              <a:t>Non solo chiudere il deal, ma costruire da subito un allineamento industriale e di governance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E0F6E2D2-1A40-A3E9-6B86-819D5066A8E6}"/>
              </a:ext>
            </a:extLst>
          </p:cNvPr>
          <p:cNvSpPr/>
          <p:nvPr/>
        </p:nvSpPr>
        <p:spPr>
          <a:xfrm>
            <a:off x="571500" y="1231200"/>
            <a:ext cx="947300" cy="4512197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GB" b="1" cap="all" dirty="0">
                <a:latin typeface="+mj-lt"/>
              </a:rPr>
              <a:t>Il </a:t>
            </a:r>
            <a:r>
              <a:rPr lang="it-IT" b="1" cap="all" dirty="0">
                <a:latin typeface="+mj-lt"/>
              </a:rPr>
              <a:t>processo</a:t>
            </a:r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20713CEA-6FDC-CF06-F641-CCC011C02A82}"/>
              </a:ext>
            </a:extLst>
          </p:cNvPr>
          <p:cNvGrpSpPr/>
          <p:nvPr/>
        </p:nvGrpSpPr>
        <p:grpSpPr>
          <a:xfrm>
            <a:off x="1603800" y="1231200"/>
            <a:ext cx="9750000" cy="1044000"/>
            <a:chOff x="1603800" y="1231200"/>
            <a:chExt cx="9750000" cy="1044000"/>
          </a:xfrm>
        </p:grpSpPr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164E09BF-3A76-D628-B19F-7E1A1E00C3CB}"/>
                </a:ext>
              </a:extLst>
            </p:cNvPr>
            <p:cNvGrpSpPr/>
            <p:nvPr/>
          </p:nvGrpSpPr>
          <p:grpSpPr>
            <a:xfrm>
              <a:off x="1603800" y="1231200"/>
              <a:ext cx="9750000" cy="1044000"/>
              <a:chOff x="1603800" y="1231200"/>
              <a:chExt cx="9750000" cy="1044000"/>
            </a:xfrm>
          </p:grpSpPr>
          <p:sp>
            <p:nvSpPr>
              <p:cNvPr id="3" name="Row1bg">
                <a:extLst>
                  <a:ext uri="{FF2B5EF4-FFF2-40B4-BE49-F238E27FC236}">
                    <a16:creationId xmlns:a16="http://schemas.microsoft.com/office/drawing/2014/main" id="{7EA2BD73-35C0-B73D-52A2-5C1E7E41023E}"/>
                  </a:ext>
                </a:extLst>
              </p:cNvPr>
              <p:cNvSpPr/>
              <p:nvPr/>
            </p:nvSpPr>
            <p:spPr>
              <a:xfrm>
                <a:off x="1603800" y="1231200"/>
                <a:ext cx="9750000" cy="1044000"/>
              </a:xfrm>
              <a:prstGeom prst="rect">
                <a:avLst/>
              </a:prstGeom>
              <a:solidFill>
                <a:srgbClr val="F4F6FB"/>
              </a:solidFill>
              <a:ln>
                <a:noFill/>
              </a:ln>
            </p:spPr>
            <p:txBody>
              <a:bodyPr/>
              <a:lstStyle/>
              <a:p>
                <a:endParaRPr/>
              </a:p>
            </p:txBody>
          </p:sp>
          <p:sp>
            <p:nvSpPr>
              <p:cNvPr id="5" name="Badge1">
                <a:extLst>
                  <a:ext uri="{FF2B5EF4-FFF2-40B4-BE49-F238E27FC236}">
                    <a16:creationId xmlns:a16="http://schemas.microsoft.com/office/drawing/2014/main" id="{EA001DB7-0FFE-8E77-7941-E814EEC2AE61}"/>
                  </a:ext>
                </a:extLst>
              </p:cNvPr>
              <p:cNvSpPr/>
              <p:nvPr/>
            </p:nvSpPr>
            <p:spPr>
              <a:xfrm>
                <a:off x="1683800" y="1353200"/>
                <a:ext cx="800000" cy="800000"/>
              </a:xfrm>
              <a:prstGeom prst="ellipse">
                <a:avLst/>
              </a:prstGeom>
              <a:solidFill>
                <a:srgbClr val="3A5AAA"/>
              </a:solidFill>
              <a:ln>
                <a:noFill/>
              </a:ln>
            </p:spPr>
            <p:txBody>
              <a:bodyPr lIns="0" tIns="0" rIns="0" bIns="0" rtlCol="0" anchor="ctr"/>
              <a:lstStyle/>
              <a:p>
                <a:pPr algn="ctr"/>
                <a:r>
                  <a:rPr lang="it-IT" sz="2000" b="1" dirty="0">
                    <a:solidFill>
                      <a:srgbClr val="FFFFFF"/>
                    </a:solidFill>
                    <a:latin typeface="Montserrat Bold" pitchFamily="2" charset="0"/>
                  </a:rPr>
                  <a:t>1</a:t>
                </a:r>
              </a:p>
            </p:txBody>
          </p:sp>
          <p:sp>
            <p:nvSpPr>
              <p:cNvPr id="6" name="Content1">
                <a:extLst>
                  <a:ext uri="{FF2B5EF4-FFF2-40B4-BE49-F238E27FC236}">
                    <a16:creationId xmlns:a16="http://schemas.microsoft.com/office/drawing/2014/main" id="{9F4B28DC-AFD1-387C-B3A9-A89E371EBA7F}"/>
                  </a:ext>
                </a:extLst>
              </p:cNvPr>
              <p:cNvSpPr txBox="1"/>
              <p:nvPr/>
            </p:nvSpPr>
            <p:spPr>
              <a:xfrm>
                <a:off x="2653800" y="1605087"/>
                <a:ext cx="2463800" cy="296225"/>
              </a:xfrm>
              <a:prstGeom prst="rect">
                <a:avLst/>
              </a:prstGeom>
              <a:noFill/>
            </p:spPr>
            <p:txBody>
              <a:bodyPr wrap="square" lIns="0" tIns="80000" rIns="0" bIns="0" rtlCol="0" anchor="ctr">
                <a:spAutoFit/>
              </a:bodyPr>
              <a:lstStyle/>
              <a:p>
                <a:pPr algn="l">
                  <a:spcBef>
                    <a:spcPts val="0"/>
                  </a:spcBef>
                  <a:spcAft>
                    <a:spcPts val="200"/>
                  </a:spcAft>
                </a:pPr>
                <a:r>
                  <a:rPr lang="it-IT" sz="1400" b="1" dirty="0">
                    <a:solidFill>
                      <a:srgbClr val="002060"/>
                    </a:solidFill>
                    <a:latin typeface="Montserrat Bold" pitchFamily="2" charset="0"/>
                  </a:rPr>
                  <a:t>Revisione Business Plan</a:t>
                </a:r>
                <a:endParaRPr lang="it-IT" sz="1100" dirty="0">
                  <a:solidFill>
                    <a:srgbClr val="6B7280"/>
                  </a:solidFill>
                  <a:latin typeface="Montserrat Light" pitchFamily="2" charset="0"/>
                </a:endParaRPr>
              </a:p>
            </p:txBody>
          </p:sp>
        </p:grpSp>
        <p:sp>
          <p:nvSpPr>
            <p:cNvPr id="33" name="Content1">
              <a:extLst>
                <a:ext uri="{FF2B5EF4-FFF2-40B4-BE49-F238E27FC236}">
                  <a16:creationId xmlns:a16="http://schemas.microsoft.com/office/drawing/2014/main" id="{0010D6FE-D380-6216-E7C6-AB339B309FEB}"/>
                </a:ext>
              </a:extLst>
            </p:cNvPr>
            <p:cNvSpPr txBox="1"/>
            <p:nvPr/>
          </p:nvSpPr>
          <p:spPr>
            <a:xfrm>
              <a:off x="5170962" y="1433246"/>
              <a:ext cx="6017824" cy="639909"/>
            </a:xfrm>
            <a:prstGeom prst="rect">
              <a:avLst/>
            </a:prstGeom>
            <a:noFill/>
          </p:spPr>
          <p:txBody>
            <a:bodyPr wrap="square" lIns="0" tIns="80000" rIns="0" bIns="0" rtlCol="0" anchor="ctr">
              <a:spAutoFit/>
            </a:bodyPr>
            <a:lstStyle/>
            <a:p>
              <a:pPr marL="171450" indent="-171450" algn="l">
                <a:spcBef>
                  <a:spcPts val="0"/>
                </a:spcBef>
                <a:spcAft>
                  <a:spcPts val="200"/>
                </a:spcAft>
                <a:buFont typeface="Arial" panose="020B0604020202020204" pitchFamily="34" charset="0"/>
                <a:buChar char="•"/>
              </a:pPr>
              <a:r>
                <a:rPr lang="it-IT" sz="1100" dirty="0">
                  <a:solidFill>
                    <a:srgbClr val="6B7280"/>
                  </a:solidFill>
                  <a:latin typeface="Montserrat Light" pitchFamily="2" charset="0"/>
                </a:rPr>
                <a:t>Analisi indipendente di strategia e mercato </a:t>
              </a:r>
            </a:p>
            <a:p>
              <a:pPr marL="171450" indent="-171450" algn="l">
                <a:spcBef>
                  <a:spcPts val="0"/>
                </a:spcBef>
                <a:spcAft>
                  <a:spcPts val="200"/>
                </a:spcAft>
                <a:buFont typeface="Arial" panose="020B0604020202020204" pitchFamily="34" charset="0"/>
                <a:buChar char="•"/>
              </a:pPr>
              <a:r>
                <a:rPr lang="it-IT" sz="1100" dirty="0">
                  <a:solidFill>
                    <a:srgbClr val="6B7280"/>
                  </a:solidFill>
                  <a:latin typeface="Montserrat Light" pitchFamily="2" charset="0"/>
                </a:rPr>
                <a:t>Validazione assunzioni industriali</a:t>
              </a:r>
            </a:p>
            <a:p>
              <a:pPr marL="171450" indent="-171450" algn="l">
                <a:spcBef>
                  <a:spcPts val="0"/>
                </a:spcBef>
                <a:spcAft>
                  <a:spcPts val="200"/>
                </a:spcAft>
                <a:buFont typeface="Arial" panose="020B0604020202020204" pitchFamily="34" charset="0"/>
                <a:buChar char="•"/>
              </a:pPr>
              <a:r>
                <a:rPr lang="it-IT" sz="1100" dirty="0">
                  <a:solidFill>
                    <a:srgbClr val="6B7280"/>
                  </a:solidFill>
                  <a:latin typeface="Montserrat Light" pitchFamily="2" charset="0"/>
                </a:rPr>
                <a:t>Traiettoria di crescita ed </a:t>
              </a:r>
              <a:r>
                <a:rPr lang="it-IT" sz="1100" dirty="0" err="1">
                  <a:solidFill>
                    <a:srgbClr val="6B7280"/>
                  </a:solidFill>
                  <a:latin typeface="Montserrat Light" pitchFamily="2" charset="0"/>
                </a:rPr>
                <a:t>execution</a:t>
              </a:r>
              <a:endParaRPr lang="it-IT" sz="1100" dirty="0">
                <a:solidFill>
                  <a:srgbClr val="6B7280"/>
                </a:solidFill>
                <a:latin typeface="Montserrat Light" pitchFamily="2" charset="0"/>
              </a:endParaRPr>
            </a:p>
          </p:txBody>
        </p: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E76BF28C-7384-14AF-0283-E538816A805D}"/>
              </a:ext>
            </a:extLst>
          </p:cNvPr>
          <p:cNvGrpSpPr/>
          <p:nvPr/>
        </p:nvGrpSpPr>
        <p:grpSpPr>
          <a:xfrm>
            <a:off x="1603800" y="2387266"/>
            <a:ext cx="9750000" cy="1044000"/>
            <a:chOff x="1603800" y="2387266"/>
            <a:chExt cx="9750000" cy="1044000"/>
          </a:xfrm>
        </p:grpSpPr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53A7807A-052D-AD4D-A742-537279D1B502}"/>
                </a:ext>
              </a:extLst>
            </p:cNvPr>
            <p:cNvGrpSpPr/>
            <p:nvPr/>
          </p:nvGrpSpPr>
          <p:grpSpPr>
            <a:xfrm>
              <a:off x="1603800" y="2387266"/>
              <a:ext cx="9750000" cy="1044000"/>
              <a:chOff x="1603800" y="2412667"/>
              <a:chExt cx="9750000" cy="1044000"/>
            </a:xfrm>
          </p:grpSpPr>
          <p:sp>
            <p:nvSpPr>
              <p:cNvPr id="7" name="Row2bg">
                <a:extLst>
                  <a:ext uri="{FF2B5EF4-FFF2-40B4-BE49-F238E27FC236}">
                    <a16:creationId xmlns:a16="http://schemas.microsoft.com/office/drawing/2014/main" id="{B41EB3D6-C48E-3FF3-BFF9-7E3117DE3FFB}"/>
                  </a:ext>
                </a:extLst>
              </p:cNvPr>
              <p:cNvSpPr/>
              <p:nvPr/>
            </p:nvSpPr>
            <p:spPr>
              <a:xfrm>
                <a:off x="1603800" y="2412667"/>
                <a:ext cx="9750000" cy="10440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E5EAF5"/>
                </a:solidFill>
              </a:ln>
            </p:spPr>
            <p:txBody>
              <a:bodyPr/>
              <a:lstStyle/>
              <a:p>
                <a:endParaRPr/>
              </a:p>
            </p:txBody>
          </p:sp>
          <p:sp>
            <p:nvSpPr>
              <p:cNvPr id="8" name="Badge2">
                <a:extLst>
                  <a:ext uri="{FF2B5EF4-FFF2-40B4-BE49-F238E27FC236}">
                    <a16:creationId xmlns:a16="http://schemas.microsoft.com/office/drawing/2014/main" id="{24D2B637-2A06-0BBB-4550-B7C833CEEFAE}"/>
                  </a:ext>
                </a:extLst>
              </p:cNvPr>
              <p:cNvSpPr/>
              <p:nvPr/>
            </p:nvSpPr>
            <p:spPr>
              <a:xfrm>
                <a:off x="1683800" y="2534667"/>
                <a:ext cx="800000" cy="800000"/>
              </a:xfrm>
              <a:prstGeom prst="ellipse">
                <a:avLst/>
              </a:prstGeom>
              <a:solidFill>
                <a:srgbClr val="002060"/>
              </a:solidFill>
              <a:ln>
                <a:noFill/>
              </a:ln>
            </p:spPr>
            <p:txBody>
              <a:bodyPr lIns="0" tIns="0" rIns="0" bIns="0" rtlCol="0" anchor="ctr"/>
              <a:lstStyle/>
              <a:p>
                <a:pPr algn="ctr"/>
                <a:r>
                  <a:rPr lang="it-IT" sz="2000" b="1" dirty="0">
                    <a:solidFill>
                      <a:srgbClr val="FFFFFF"/>
                    </a:solidFill>
                    <a:latin typeface="Montserrat Bold" pitchFamily="2" charset="0"/>
                  </a:rPr>
                  <a:t>2</a:t>
                </a:r>
              </a:p>
            </p:txBody>
          </p:sp>
          <p:sp>
            <p:nvSpPr>
              <p:cNvPr id="9" name="Content2">
                <a:extLst>
                  <a:ext uri="{FF2B5EF4-FFF2-40B4-BE49-F238E27FC236}">
                    <a16:creationId xmlns:a16="http://schemas.microsoft.com/office/drawing/2014/main" id="{52AFFE8E-03BB-288E-F5BD-7AF74776B2DD}"/>
                  </a:ext>
                </a:extLst>
              </p:cNvPr>
              <p:cNvSpPr txBox="1"/>
              <p:nvPr/>
            </p:nvSpPr>
            <p:spPr>
              <a:xfrm>
                <a:off x="2653800" y="2786554"/>
                <a:ext cx="2463800" cy="296225"/>
              </a:xfrm>
              <a:prstGeom prst="rect">
                <a:avLst/>
              </a:prstGeom>
              <a:noFill/>
            </p:spPr>
            <p:txBody>
              <a:bodyPr wrap="square" lIns="0" tIns="80000" rIns="0" bIns="0" rtlCol="0" anchor="ctr">
                <a:spAutoFit/>
              </a:bodyPr>
              <a:lstStyle/>
              <a:p>
                <a:pPr algn="l">
                  <a:spcBef>
                    <a:spcPts val="0"/>
                  </a:spcBef>
                  <a:spcAft>
                    <a:spcPts val="200"/>
                  </a:spcAft>
                </a:pPr>
                <a:r>
                  <a:rPr lang="it-IT" sz="1400" b="1" dirty="0">
                    <a:solidFill>
                      <a:srgbClr val="002060"/>
                    </a:solidFill>
                    <a:latin typeface="Montserrat Bold" pitchFamily="2" charset="0"/>
                  </a:rPr>
                  <a:t>Firma </a:t>
                </a:r>
                <a:r>
                  <a:rPr lang="it-IT" sz="1400" b="1" dirty="0" err="1">
                    <a:solidFill>
                      <a:srgbClr val="002060"/>
                    </a:solidFill>
                    <a:latin typeface="Montserrat Bold" pitchFamily="2" charset="0"/>
                  </a:rPr>
                  <a:t>Term</a:t>
                </a:r>
                <a:r>
                  <a:rPr lang="it-IT" sz="1400" b="1" dirty="0">
                    <a:solidFill>
                      <a:srgbClr val="002060"/>
                    </a:solidFill>
                    <a:latin typeface="Montserrat Bold" pitchFamily="2" charset="0"/>
                  </a:rPr>
                  <a:t> </a:t>
                </a:r>
                <a:r>
                  <a:rPr lang="it-IT" sz="1400" b="1" dirty="0" err="1">
                    <a:solidFill>
                      <a:srgbClr val="002060"/>
                    </a:solidFill>
                    <a:latin typeface="Montserrat Bold" pitchFamily="2" charset="0"/>
                  </a:rPr>
                  <a:t>Sheet</a:t>
                </a:r>
                <a:endParaRPr lang="it-IT" sz="1100" dirty="0">
                  <a:solidFill>
                    <a:srgbClr val="6B7280"/>
                  </a:solidFill>
                  <a:latin typeface="Montserrat Light" pitchFamily="2" charset="0"/>
                </a:endParaRPr>
              </a:p>
            </p:txBody>
          </p:sp>
        </p:grpSp>
        <p:sp>
          <p:nvSpPr>
            <p:cNvPr id="16" name="Content1">
              <a:extLst>
                <a:ext uri="{FF2B5EF4-FFF2-40B4-BE49-F238E27FC236}">
                  <a16:creationId xmlns:a16="http://schemas.microsoft.com/office/drawing/2014/main" id="{CFE85DF3-FCBD-38F3-54C4-23E3B7BE3EBE}"/>
                </a:ext>
              </a:extLst>
            </p:cNvPr>
            <p:cNvSpPr txBox="1"/>
            <p:nvPr/>
          </p:nvSpPr>
          <p:spPr>
            <a:xfrm>
              <a:off x="5170962" y="2589312"/>
              <a:ext cx="6017824" cy="639909"/>
            </a:xfrm>
            <a:prstGeom prst="rect">
              <a:avLst/>
            </a:prstGeom>
            <a:noFill/>
          </p:spPr>
          <p:txBody>
            <a:bodyPr wrap="square" lIns="0" tIns="80000" rIns="0" bIns="0" rtlCol="0" anchor="ctr">
              <a:spAutoFit/>
            </a:bodyPr>
            <a:lstStyle/>
            <a:p>
              <a:pPr marL="171450" lvl="0" indent="-171450" fontAlgn="base">
                <a:spcAft>
                  <a:spcPts val="200"/>
                </a:spcAft>
                <a:buFont typeface="Arial" panose="020B0604020202020204" pitchFamily="34" charset="0"/>
                <a:buChar char="•"/>
              </a:pPr>
              <a:r>
                <a:rPr lang="it-IT" altLang="it-IT" sz="1100" dirty="0">
                  <a:solidFill>
                    <a:srgbClr val="6B7280"/>
                  </a:solidFill>
                  <a:latin typeface="Montserrat Light" pitchFamily="2" charset="0"/>
                </a:rPr>
                <a:t>Valutazione, struttura e perimetro dell’operazione </a:t>
              </a:r>
            </a:p>
            <a:p>
              <a:pPr marL="171450" lvl="0" indent="-171450" fontAlgn="base">
                <a:spcAft>
                  <a:spcPts val="200"/>
                </a:spcAft>
                <a:buFont typeface="Arial" panose="020B0604020202020204" pitchFamily="34" charset="0"/>
                <a:buChar char="•"/>
              </a:pPr>
              <a:r>
                <a:rPr lang="it-IT" altLang="it-IT" sz="1100" dirty="0">
                  <a:solidFill>
                    <a:srgbClr val="6B7280"/>
                  </a:solidFill>
                  <a:latin typeface="Montserrat Light" pitchFamily="2" charset="0"/>
                </a:rPr>
                <a:t>Governance e allineamento incentivi </a:t>
              </a:r>
            </a:p>
            <a:p>
              <a:pPr marL="171450" lvl="0" indent="-171450" fontAlgn="base">
                <a:spcAft>
                  <a:spcPts val="200"/>
                </a:spcAft>
                <a:buFont typeface="Arial" panose="020B0604020202020204" pitchFamily="34" charset="0"/>
                <a:buChar char="•"/>
              </a:pPr>
              <a:r>
                <a:rPr lang="it-IT" altLang="it-IT" sz="1100" dirty="0">
                  <a:solidFill>
                    <a:srgbClr val="6B7280"/>
                  </a:solidFill>
                  <a:latin typeface="Montserrat Light" pitchFamily="2" charset="0"/>
                </a:rPr>
                <a:t>Definizione coinvestimento e re-investimento</a:t>
              </a:r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93339E25-FDD4-68A1-FCFE-818DCC4C4612}"/>
              </a:ext>
            </a:extLst>
          </p:cNvPr>
          <p:cNvGrpSpPr/>
          <p:nvPr/>
        </p:nvGrpSpPr>
        <p:grpSpPr>
          <a:xfrm>
            <a:off x="1603800" y="3543332"/>
            <a:ext cx="9750000" cy="1044000"/>
            <a:chOff x="1603800" y="3543332"/>
            <a:chExt cx="9750000" cy="1044000"/>
          </a:xfrm>
        </p:grpSpPr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C594352B-DFF4-8490-67A5-C551C9810F86}"/>
                </a:ext>
              </a:extLst>
            </p:cNvPr>
            <p:cNvGrpSpPr/>
            <p:nvPr/>
          </p:nvGrpSpPr>
          <p:grpSpPr>
            <a:xfrm>
              <a:off x="1603800" y="3543332"/>
              <a:ext cx="9750000" cy="1044000"/>
              <a:chOff x="1603800" y="3594134"/>
              <a:chExt cx="9750000" cy="1044000"/>
            </a:xfrm>
          </p:grpSpPr>
          <p:sp>
            <p:nvSpPr>
              <p:cNvPr id="10" name="Row3bg">
                <a:extLst>
                  <a:ext uri="{FF2B5EF4-FFF2-40B4-BE49-F238E27FC236}">
                    <a16:creationId xmlns:a16="http://schemas.microsoft.com/office/drawing/2014/main" id="{EC3AE103-87C3-CEFB-FE17-42323BB16E89}"/>
                  </a:ext>
                </a:extLst>
              </p:cNvPr>
              <p:cNvSpPr/>
              <p:nvPr/>
            </p:nvSpPr>
            <p:spPr>
              <a:xfrm>
                <a:off x="1603800" y="3594134"/>
                <a:ext cx="9750000" cy="1044000"/>
              </a:xfrm>
              <a:prstGeom prst="rect">
                <a:avLst/>
              </a:prstGeom>
              <a:solidFill>
                <a:srgbClr val="F4F6FB"/>
              </a:solidFill>
              <a:ln>
                <a:noFill/>
              </a:ln>
            </p:spPr>
            <p:txBody>
              <a:bodyPr/>
              <a:lstStyle/>
              <a:p>
                <a:endParaRPr/>
              </a:p>
            </p:txBody>
          </p:sp>
          <p:sp>
            <p:nvSpPr>
              <p:cNvPr id="11" name="Badge3">
                <a:extLst>
                  <a:ext uri="{FF2B5EF4-FFF2-40B4-BE49-F238E27FC236}">
                    <a16:creationId xmlns:a16="http://schemas.microsoft.com/office/drawing/2014/main" id="{70441AF9-46D9-CDDE-2EA4-82E27FB3ED57}"/>
                  </a:ext>
                </a:extLst>
              </p:cNvPr>
              <p:cNvSpPr/>
              <p:nvPr/>
            </p:nvSpPr>
            <p:spPr>
              <a:xfrm>
                <a:off x="1683800" y="3716134"/>
                <a:ext cx="800000" cy="800000"/>
              </a:xfrm>
              <a:prstGeom prst="ellipse">
                <a:avLst/>
              </a:prstGeom>
              <a:solidFill>
                <a:srgbClr val="3A5AAA"/>
              </a:solidFill>
              <a:ln>
                <a:noFill/>
              </a:ln>
            </p:spPr>
            <p:txBody>
              <a:bodyPr lIns="0" tIns="0" rIns="0" bIns="0" rtlCol="0" anchor="ctr"/>
              <a:lstStyle/>
              <a:p>
                <a:pPr algn="ctr"/>
                <a:r>
                  <a:rPr lang="it-IT" sz="2000" b="1" dirty="0">
                    <a:solidFill>
                      <a:srgbClr val="FFFFFF"/>
                    </a:solidFill>
                    <a:latin typeface="Montserrat Bold" pitchFamily="2" charset="0"/>
                  </a:rPr>
                  <a:t>3</a:t>
                </a:r>
              </a:p>
            </p:txBody>
          </p:sp>
          <p:sp>
            <p:nvSpPr>
              <p:cNvPr id="12" name="Content3">
                <a:extLst>
                  <a:ext uri="{FF2B5EF4-FFF2-40B4-BE49-F238E27FC236}">
                    <a16:creationId xmlns:a16="http://schemas.microsoft.com/office/drawing/2014/main" id="{75ADAF2B-FCC1-B688-47CA-336EA366ACB4}"/>
                  </a:ext>
                </a:extLst>
              </p:cNvPr>
              <p:cNvSpPr txBox="1"/>
              <p:nvPr/>
            </p:nvSpPr>
            <p:spPr>
              <a:xfrm>
                <a:off x="2653800" y="3968021"/>
                <a:ext cx="2463800" cy="296225"/>
              </a:xfrm>
              <a:prstGeom prst="rect">
                <a:avLst/>
              </a:prstGeom>
              <a:noFill/>
            </p:spPr>
            <p:txBody>
              <a:bodyPr wrap="square" lIns="0" tIns="80000" rIns="0" bIns="0" rtlCol="0" anchor="ctr">
                <a:spAutoFit/>
              </a:bodyPr>
              <a:lstStyle/>
              <a:p>
                <a:pPr algn="l">
                  <a:spcBef>
                    <a:spcPts val="0"/>
                  </a:spcBef>
                  <a:spcAft>
                    <a:spcPts val="200"/>
                  </a:spcAft>
                </a:pPr>
                <a:r>
                  <a:rPr lang="it-IT" sz="1400" b="1" dirty="0">
                    <a:solidFill>
                      <a:srgbClr val="002060"/>
                    </a:solidFill>
                    <a:latin typeface="Montserrat Bold" pitchFamily="2" charset="0"/>
                  </a:rPr>
                  <a:t>Due Diligence</a:t>
                </a:r>
                <a:endParaRPr lang="it-IT" sz="1100" dirty="0">
                  <a:solidFill>
                    <a:srgbClr val="6B7280"/>
                  </a:solidFill>
                  <a:latin typeface="Montserrat Light" pitchFamily="2" charset="0"/>
                </a:endParaRPr>
              </a:p>
            </p:txBody>
          </p:sp>
        </p:grpSp>
        <p:sp>
          <p:nvSpPr>
            <p:cNvPr id="22" name="Content1">
              <a:extLst>
                <a:ext uri="{FF2B5EF4-FFF2-40B4-BE49-F238E27FC236}">
                  <a16:creationId xmlns:a16="http://schemas.microsoft.com/office/drawing/2014/main" id="{2613ACA5-F4DE-D988-33E9-45F85866AD49}"/>
                </a:ext>
              </a:extLst>
            </p:cNvPr>
            <p:cNvSpPr txBox="1"/>
            <p:nvPr/>
          </p:nvSpPr>
          <p:spPr>
            <a:xfrm>
              <a:off x="5170962" y="3660739"/>
              <a:ext cx="6017824" cy="809186"/>
            </a:xfrm>
            <a:prstGeom prst="rect">
              <a:avLst/>
            </a:prstGeom>
            <a:noFill/>
          </p:spPr>
          <p:txBody>
            <a:bodyPr wrap="square" lIns="0" tIns="80000" rIns="0" bIns="0" rtlCol="0" anchor="ctr">
              <a:spAutoFit/>
            </a:bodyPr>
            <a:lstStyle/>
            <a:p>
              <a:pPr marL="171450" indent="-171450" fontAlgn="base">
                <a:spcBef>
                  <a:spcPct val="0"/>
                </a:spcBef>
                <a:spcAft>
                  <a:spcPts val="200"/>
                </a:spcAft>
                <a:buFont typeface="Arial" panose="020B0604020202020204" pitchFamily="34" charset="0"/>
                <a:buChar char="•"/>
              </a:pPr>
              <a:r>
                <a:rPr lang="it-IT" altLang="it-IT" sz="1100" dirty="0">
                  <a:solidFill>
                    <a:srgbClr val="6B7280"/>
                  </a:solidFill>
                  <a:latin typeface="Montserrat Light" pitchFamily="2" charset="0"/>
                </a:rPr>
                <a:t>Finanziaria, commerciale, payroll, legale, fiscale, ESG, oltre a tecnica ed ambientale ove necessario</a:t>
              </a:r>
            </a:p>
            <a:p>
              <a:pPr marL="171450" indent="-171450" fontAlgn="base">
                <a:spcBef>
                  <a:spcPct val="0"/>
                </a:spcBef>
                <a:spcAft>
                  <a:spcPts val="200"/>
                </a:spcAft>
                <a:buFont typeface="Arial" panose="020B0604020202020204" pitchFamily="34" charset="0"/>
                <a:buChar char="•"/>
              </a:pPr>
              <a:r>
                <a:rPr lang="it-IT" altLang="it-IT" sz="1100" dirty="0">
                  <a:solidFill>
                    <a:srgbClr val="6B7280"/>
                  </a:solidFill>
                  <a:latin typeface="Montserrat Light" pitchFamily="2" charset="0"/>
                </a:rPr>
                <a:t>Supporto di advisor indipendenti </a:t>
              </a:r>
            </a:p>
            <a:p>
              <a:pPr marL="171450" indent="-171450" fontAlgn="base">
                <a:spcBef>
                  <a:spcPct val="0"/>
                </a:spcBef>
                <a:spcAft>
                  <a:spcPts val="200"/>
                </a:spcAft>
                <a:buFont typeface="Arial" panose="020B0604020202020204" pitchFamily="34" charset="0"/>
                <a:buChar char="•"/>
              </a:pPr>
              <a:r>
                <a:rPr lang="it-IT" altLang="it-IT" sz="1100" dirty="0">
                  <a:solidFill>
                    <a:srgbClr val="6B7280"/>
                  </a:solidFill>
                  <a:latin typeface="Montserrat Light" pitchFamily="2" charset="0"/>
                </a:rPr>
                <a:t>Identificazione rischi e opportunità </a:t>
              </a: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C4F69BA3-2409-B2ED-63B4-9CAB60E95C57}"/>
              </a:ext>
            </a:extLst>
          </p:cNvPr>
          <p:cNvGrpSpPr/>
          <p:nvPr/>
        </p:nvGrpSpPr>
        <p:grpSpPr>
          <a:xfrm>
            <a:off x="1603800" y="4699397"/>
            <a:ext cx="9750000" cy="1044000"/>
            <a:chOff x="1603800" y="4699397"/>
            <a:chExt cx="9750000" cy="1044000"/>
          </a:xfrm>
        </p:grpSpPr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909EA0FB-D486-3CF3-89FD-A5128BAE8E3A}"/>
                </a:ext>
              </a:extLst>
            </p:cNvPr>
            <p:cNvGrpSpPr/>
            <p:nvPr/>
          </p:nvGrpSpPr>
          <p:grpSpPr>
            <a:xfrm>
              <a:off x="1603800" y="4699397"/>
              <a:ext cx="9750000" cy="1044000"/>
              <a:chOff x="1603800" y="4699397"/>
              <a:chExt cx="9750000" cy="1044000"/>
            </a:xfrm>
          </p:grpSpPr>
          <p:sp>
            <p:nvSpPr>
              <p:cNvPr id="13" name="Row4bg">
                <a:extLst>
                  <a:ext uri="{FF2B5EF4-FFF2-40B4-BE49-F238E27FC236}">
                    <a16:creationId xmlns:a16="http://schemas.microsoft.com/office/drawing/2014/main" id="{ADB0CD22-FEFB-7C4E-F837-5DE5BEF9F267}"/>
                  </a:ext>
                </a:extLst>
              </p:cNvPr>
              <p:cNvSpPr/>
              <p:nvPr/>
            </p:nvSpPr>
            <p:spPr>
              <a:xfrm>
                <a:off x="1603800" y="4699397"/>
                <a:ext cx="9750000" cy="10440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E5EAF5"/>
                </a:solidFill>
              </a:ln>
            </p:spPr>
            <p:txBody>
              <a:bodyPr/>
              <a:lstStyle/>
              <a:p>
                <a:endParaRPr/>
              </a:p>
            </p:txBody>
          </p:sp>
          <p:sp>
            <p:nvSpPr>
              <p:cNvPr id="14" name="Badge4">
                <a:extLst>
                  <a:ext uri="{FF2B5EF4-FFF2-40B4-BE49-F238E27FC236}">
                    <a16:creationId xmlns:a16="http://schemas.microsoft.com/office/drawing/2014/main" id="{9F0A63B2-BD6A-46A9-3151-F9A2454CA32D}"/>
                  </a:ext>
                </a:extLst>
              </p:cNvPr>
              <p:cNvSpPr/>
              <p:nvPr/>
            </p:nvSpPr>
            <p:spPr>
              <a:xfrm>
                <a:off x="1683800" y="4821397"/>
                <a:ext cx="800000" cy="800000"/>
              </a:xfrm>
              <a:prstGeom prst="ellipse">
                <a:avLst/>
              </a:prstGeom>
              <a:solidFill>
                <a:srgbClr val="002060"/>
              </a:solidFill>
              <a:ln>
                <a:noFill/>
              </a:ln>
            </p:spPr>
            <p:txBody>
              <a:bodyPr lIns="0" tIns="0" rIns="0" bIns="0" rtlCol="0" anchor="ctr"/>
              <a:lstStyle/>
              <a:p>
                <a:pPr algn="ctr"/>
                <a:r>
                  <a:rPr lang="it-IT" sz="2000" b="1" dirty="0">
                    <a:solidFill>
                      <a:srgbClr val="FFFFFF"/>
                    </a:solidFill>
                    <a:latin typeface="Montserrat Bold" pitchFamily="2" charset="0"/>
                  </a:rPr>
                  <a:t>4</a:t>
                </a:r>
              </a:p>
            </p:txBody>
          </p:sp>
          <p:sp>
            <p:nvSpPr>
              <p:cNvPr id="15" name="Content4">
                <a:extLst>
                  <a:ext uri="{FF2B5EF4-FFF2-40B4-BE49-F238E27FC236}">
                    <a16:creationId xmlns:a16="http://schemas.microsoft.com/office/drawing/2014/main" id="{A0516E45-9F73-0E69-3990-9A54363F8F9C}"/>
                  </a:ext>
                </a:extLst>
              </p:cNvPr>
              <p:cNvSpPr txBox="1"/>
              <p:nvPr/>
            </p:nvSpPr>
            <p:spPr>
              <a:xfrm>
                <a:off x="2653800" y="5073284"/>
                <a:ext cx="2463800" cy="296225"/>
              </a:xfrm>
              <a:prstGeom prst="rect">
                <a:avLst/>
              </a:prstGeom>
              <a:noFill/>
            </p:spPr>
            <p:txBody>
              <a:bodyPr wrap="square" lIns="0" tIns="80000" rIns="0" bIns="0" rtlCol="0" anchor="ctr">
                <a:spAutoFit/>
              </a:bodyPr>
              <a:lstStyle>
                <a:defPPr>
                  <a:defRPr lang="it-IT"/>
                </a:defPPr>
                <a:lvl1pPr>
                  <a:spcBef>
                    <a:spcPts val="0"/>
                  </a:spcBef>
                  <a:spcAft>
                    <a:spcPts val="200"/>
                  </a:spcAft>
                  <a:defRPr sz="1400" b="1">
                    <a:solidFill>
                      <a:srgbClr val="002060"/>
                    </a:solidFill>
                    <a:latin typeface="Montserrat Bold" pitchFamily="2" charset="0"/>
                  </a:defRPr>
                </a:lvl1pPr>
              </a:lstStyle>
              <a:p>
                <a:r>
                  <a:rPr lang="it-IT" dirty="0"/>
                  <a:t>Contratti finali</a:t>
                </a:r>
                <a:endParaRPr lang="it-IT" sz="1100" b="0" dirty="0">
                  <a:solidFill>
                    <a:srgbClr val="6B7280"/>
                  </a:solidFill>
                  <a:latin typeface="Montserrat Light" pitchFamily="2" charset="0"/>
                </a:endParaRPr>
              </a:p>
            </p:txBody>
          </p:sp>
        </p:grpSp>
        <p:sp>
          <p:nvSpPr>
            <p:cNvPr id="24" name="Content1">
              <a:extLst>
                <a:ext uri="{FF2B5EF4-FFF2-40B4-BE49-F238E27FC236}">
                  <a16:creationId xmlns:a16="http://schemas.microsoft.com/office/drawing/2014/main" id="{B8A0D939-F54A-2820-30E5-25FE3D427182}"/>
                </a:ext>
              </a:extLst>
            </p:cNvPr>
            <p:cNvSpPr txBox="1"/>
            <p:nvPr/>
          </p:nvSpPr>
          <p:spPr>
            <a:xfrm>
              <a:off x="5170962" y="4998905"/>
              <a:ext cx="6017824" cy="444984"/>
            </a:xfrm>
            <a:prstGeom prst="rect">
              <a:avLst/>
            </a:prstGeom>
            <a:noFill/>
          </p:spPr>
          <p:txBody>
            <a:bodyPr wrap="square" lIns="0" tIns="80000" rIns="0" bIns="0" rtlCol="0" anchor="ctr">
              <a:spAutoFit/>
            </a:bodyPr>
            <a:lstStyle/>
            <a:p>
              <a:pPr marL="171450" lvl="0" indent="-171450" fontAlgn="base">
                <a:spcBef>
                  <a:spcPct val="0"/>
                </a:spcBef>
                <a:spcAft>
                  <a:spcPts val="200"/>
                </a:spcAft>
                <a:buFont typeface="Arial" panose="020B0604020202020204" pitchFamily="34" charset="0"/>
                <a:buChar char="•"/>
              </a:pPr>
              <a:r>
                <a:rPr lang="it-IT" altLang="it-IT" sz="1100" dirty="0">
                  <a:solidFill>
                    <a:srgbClr val="6B7280"/>
                  </a:solidFill>
                  <a:latin typeface="Montserrat Light" pitchFamily="2" charset="0"/>
                </a:rPr>
                <a:t>SPA: struttura, prezzo, aggiustamenti, </a:t>
              </a:r>
              <a:r>
                <a:rPr lang="it-IT" altLang="it-IT" sz="1100" dirty="0" err="1">
                  <a:solidFill>
                    <a:srgbClr val="6B7280"/>
                  </a:solidFill>
                  <a:latin typeface="Montserrat Light" pitchFamily="2" charset="0"/>
                </a:rPr>
                <a:t>earn</a:t>
              </a:r>
              <a:r>
                <a:rPr lang="it-IT" altLang="it-IT" sz="1100" dirty="0">
                  <a:solidFill>
                    <a:srgbClr val="6B7280"/>
                  </a:solidFill>
                  <a:latin typeface="Montserrat Light" pitchFamily="2" charset="0"/>
                </a:rPr>
                <a:t>-out </a:t>
              </a:r>
            </a:p>
            <a:p>
              <a:pPr marL="171450" lvl="0" indent="-171450" fontAlgn="base">
                <a:spcBef>
                  <a:spcPct val="0"/>
                </a:spcBef>
                <a:spcAft>
                  <a:spcPts val="200"/>
                </a:spcAft>
                <a:buFont typeface="Arial" panose="020B0604020202020204" pitchFamily="34" charset="0"/>
                <a:buChar char="•"/>
              </a:pPr>
              <a:r>
                <a:rPr lang="it-IT" altLang="it-IT" sz="1100" dirty="0">
                  <a:solidFill>
                    <a:srgbClr val="6B7280"/>
                  </a:solidFill>
                  <a:latin typeface="Montserrat Light" pitchFamily="2" charset="0"/>
                </a:rPr>
                <a:t>SHA: governance, board, ruolo imprenditore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581509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495582-F62C-E416-C0CE-F89B16AAD2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Q2bg">
            <a:extLst>
              <a:ext uri="{FF2B5EF4-FFF2-40B4-BE49-F238E27FC236}">
                <a16:creationId xmlns:a16="http://schemas.microsoft.com/office/drawing/2014/main" id="{08EDD909-2811-A740-5DAE-B61B8F4CE008}"/>
              </a:ext>
            </a:extLst>
          </p:cNvPr>
          <p:cNvSpPr/>
          <p:nvPr/>
        </p:nvSpPr>
        <p:spPr>
          <a:xfrm>
            <a:off x="598780" y="1231199"/>
            <a:ext cx="5220000" cy="2196000"/>
          </a:xfrm>
          <a:prstGeom prst="rect">
            <a:avLst/>
          </a:prstGeom>
          <a:solidFill>
            <a:srgbClr val="EEF2FA"/>
          </a:solidFill>
          <a:ln w="19050">
            <a:solidFill>
              <a:srgbClr val="002060"/>
            </a:solidFill>
          </a:ln>
        </p:spPr>
        <p:txBody>
          <a:bodyPr/>
          <a:lstStyle/>
          <a:p>
            <a:endParaRPr/>
          </a:p>
        </p:txBody>
      </p:sp>
      <p:sp>
        <p:nvSpPr>
          <p:cNvPr id="35" name="Q4bg">
            <a:extLst>
              <a:ext uri="{FF2B5EF4-FFF2-40B4-BE49-F238E27FC236}">
                <a16:creationId xmlns:a16="http://schemas.microsoft.com/office/drawing/2014/main" id="{005188E3-9114-67EF-BE8A-6D2F23FF0114}"/>
              </a:ext>
            </a:extLst>
          </p:cNvPr>
          <p:cNvSpPr/>
          <p:nvPr/>
        </p:nvSpPr>
        <p:spPr>
          <a:xfrm>
            <a:off x="598780" y="3541333"/>
            <a:ext cx="5220000" cy="2196000"/>
          </a:xfrm>
          <a:prstGeom prst="rect">
            <a:avLst/>
          </a:prstGeom>
          <a:solidFill>
            <a:srgbClr val="002060"/>
          </a:solidFill>
          <a:ln w="19050">
            <a:solidFill>
              <a:srgbClr val="002060"/>
            </a:solidFill>
          </a:ln>
        </p:spPr>
        <p:txBody>
          <a:bodyPr/>
          <a:lstStyle/>
          <a:p>
            <a:endParaRPr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308819-6A2F-21E8-13AF-5A6CBADC278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AA0072-EA3A-4EEC-8974-1B1649097D34}" type="slidenum">
              <a:rPr lang="it-IT" smtClean="0"/>
              <a:t>4</a:t>
            </a:fld>
            <a:endParaRPr lang="it-IT" dirty="0"/>
          </a:p>
        </p:txBody>
      </p:sp>
      <p:sp>
        <p:nvSpPr>
          <p:cNvPr id="18" name="Titolo">
            <a:extLst>
              <a:ext uri="{FF2B5EF4-FFF2-40B4-BE49-F238E27FC236}">
                <a16:creationId xmlns:a16="http://schemas.microsoft.com/office/drawing/2014/main" id="{8A1459CE-7166-7B3B-3509-DE0B0168383C}"/>
              </a:ext>
            </a:extLst>
          </p:cNvPr>
          <p:cNvSpPr txBox="1">
            <a:spLocks/>
          </p:cNvSpPr>
          <p:nvPr/>
        </p:nvSpPr>
        <p:spPr>
          <a:xfrm>
            <a:off x="571500" y="400000"/>
            <a:ext cx="10782300" cy="500000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buNone/>
              <a:defRPr sz="2000" kern="1200" cap="all" spc="300">
                <a:solidFill>
                  <a:srgbClr val="002060"/>
                </a:solidFill>
                <a:latin typeface="+mj-lt"/>
              </a:defRPr>
            </a:lvl1pPr>
          </a:lstStyle>
          <a:p>
            <a:r>
              <a:rPr lang="it-IT" dirty="0">
                <a:solidFill>
                  <a:srgbClr val="002060"/>
                </a:solidFill>
              </a:rPr>
              <a:t>Come valutiamo le aziende</a:t>
            </a:r>
          </a:p>
        </p:txBody>
      </p:sp>
      <p:sp>
        <p:nvSpPr>
          <p:cNvPr id="50" name="Sottotitolo">
            <a:extLst>
              <a:ext uri="{FF2B5EF4-FFF2-40B4-BE49-F238E27FC236}">
                <a16:creationId xmlns:a16="http://schemas.microsoft.com/office/drawing/2014/main" id="{780EA1F8-E1CA-CBE8-9C8A-FC9B743FF96A}"/>
              </a:ext>
            </a:extLst>
          </p:cNvPr>
          <p:cNvSpPr txBox="1"/>
          <p:nvPr/>
        </p:nvSpPr>
        <p:spPr>
          <a:xfrm>
            <a:off x="571500" y="910000"/>
            <a:ext cx="10782300" cy="184666"/>
          </a:xfrm>
          <a:prstGeom prst="rect">
            <a:avLst/>
          </a:prstGeom>
          <a:noFill/>
        </p:spPr>
        <p:txBody>
          <a:bodyPr lIns="0" tIns="0" rIns="0" bIns="0" rtlCol="0" anchor="t">
            <a:spAutoFit/>
          </a:bodyPr>
          <a:lstStyle/>
          <a:p>
            <a:r>
              <a:rPr lang="it-IT" sz="1200" dirty="0">
                <a:solidFill>
                  <a:srgbClr val="5A6A8A"/>
                </a:solidFill>
                <a:latin typeface="Montserrat Light" pitchFamily="2" charset="0"/>
              </a:rPr>
              <a:t>Valore industriale e prospettive di lungo periodo, non scorciatoie di mercato</a:t>
            </a:r>
          </a:p>
        </p:txBody>
      </p:sp>
      <p:sp>
        <p:nvSpPr>
          <p:cNvPr id="2" name="Slide Number">
            <a:extLst>
              <a:ext uri="{FF2B5EF4-FFF2-40B4-BE49-F238E27FC236}">
                <a16:creationId xmlns:a16="http://schemas.microsoft.com/office/drawing/2014/main" id="{0DCF65C8-1AF2-F5D9-05A7-A97E9E668070}"/>
              </a:ext>
            </a:extLst>
          </p:cNvPr>
          <p:cNvSpPr txBox="1">
            <a:spLocks/>
          </p:cNvSpPr>
          <p:nvPr/>
        </p:nvSpPr>
        <p:spPr>
          <a:xfrm>
            <a:off x="86106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it-IT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2AA0072-EA3A-4EEC-8974-1B1649097D35}" type="slidenum">
              <a:rPr lang="it-IT" smtClean="0"/>
              <a:pPr/>
              <a:t>4</a:t>
            </a:fld>
            <a:endParaRPr lang="it-IT" dirty="0"/>
          </a:p>
        </p:txBody>
      </p:sp>
      <p:sp>
        <p:nvSpPr>
          <p:cNvPr id="27" name="MsgChiave">
            <a:extLst>
              <a:ext uri="{FF2B5EF4-FFF2-40B4-BE49-F238E27FC236}">
                <a16:creationId xmlns:a16="http://schemas.microsoft.com/office/drawing/2014/main" id="{0F6D7C76-98F8-C231-51DF-FEA589C12D96}"/>
              </a:ext>
            </a:extLst>
          </p:cNvPr>
          <p:cNvSpPr txBox="1"/>
          <p:nvPr/>
        </p:nvSpPr>
        <p:spPr>
          <a:xfrm>
            <a:off x="571500" y="5855266"/>
            <a:ext cx="10782300" cy="480000"/>
          </a:xfrm>
          <a:prstGeom prst="rect">
            <a:avLst/>
          </a:prstGeom>
          <a:noFill/>
          <a:ln w="12700">
            <a:solidFill>
              <a:srgbClr val="002060"/>
            </a:solidFill>
          </a:ln>
        </p:spPr>
        <p:txBody>
          <a:bodyPr lIns="200000" tIns="80000" rIns="200000" bIns="80000" rtlCol="0" anchor="ctr"/>
          <a:lstStyle>
            <a:defPPr>
              <a:defRPr lang="it-IT"/>
            </a:defPPr>
            <a:lvl1pPr algn="ctr">
              <a:defRPr sz="1000" b="1">
                <a:solidFill>
                  <a:srgbClr val="002060"/>
                </a:solidFill>
                <a:latin typeface="Montserrat Bold" pitchFamily="2" charset="0"/>
              </a:defRPr>
            </a:lvl1pPr>
          </a:lstStyle>
          <a:p>
            <a:r>
              <a:rPr lang="it-IT" sz="1100" dirty="0"/>
              <a:t>Costruire valore sostenibile nel lungo termine, non massimizzare il breve</a:t>
            </a:r>
          </a:p>
        </p:txBody>
      </p:sp>
      <p:sp>
        <p:nvSpPr>
          <p:cNvPr id="19" name="Q1content">
            <a:extLst>
              <a:ext uri="{FF2B5EF4-FFF2-40B4-BE49-F238E27FC236}">
                <a16:creationId xmlns:a16="http://schemas.microsoft.com/office/drawing/2014/main" id="{75FC6203-B035-0538-3C69-7300365210B1}"/>
              </a:ext>
            </a:extLst>
          </p:cNvPr>
          <p:cNvSpPr txBox="1"/>
          <p:nvPr/>
        </p:nvSpPr>
        <p:spPr>
          <a:xfrm>
            <a:off x="941547" y="1403208"/>
            <a:ext cx="4534467" cy="1769933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spcBef>
                <a:spcPts val="0"/>
              </a:spcBef>
              <a:spcAft>
                <a:spcPts val="200"/>
              </a:spcAft>
            </a:pPr>
            <a:r>
              <a:rPr lang="it-IT" sz="5000" dirty="0">
                <a:solidFill>
                  <a:srgbClr val="002060">
                    <a:alpha val="20000"/>
                  </a:srgbClr>
                </a:solidFill>
                <a:latin typeface="Montserrat Bold" pitchFamily="2" charset="0"/>
              </a:rPr>
              <a:t>01</a:t>
            </a:r>
          </a:p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lang="it-IT" sz="1500" b="1" dirty="0">
                <a:solidFill>
                  <a:srgbClr val="002060"/>
                </a:solidFill>
                <a:latin typeface="Montserrat Bold" pitchFamily="2" charset="0"/>
              </a:rPr>
              <a:t>Analisi strategica</a:t>
            </a:r>
          </a:p>
          <a:p>
            <a:pPr marL="171450" indent="-171450" algn="l">
              <a:spcBef>
                <a:spcPts val="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it-IT" sz="1100" dirty="0">
                <a:solidFill>
                  <a:srgbClr val="404040"/>
                </a:solidFill>
                <a:latin typeface="Montserrat Light" pitchFamily="2" charset="0"/>
              </a:rPr>
              <a:t>Partiamo dal business: mercato, asset base, posizionamento competitivo</a:t>
            </a:r>
          </a:p>
          <a:p>
            <a:pPr marL="171450" indent="-17145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it-IT" sz="1100" dirty="0">
                <a:solidFill>
                  <a:srgbClr val="404040"/>
                </a:solidFill>
                <a:latin typeface="Montserrat Light" pitchFamily="2" charset="0"/>
              </a:rPr>
              <a:t>Il piano deve essere sostenibile industrialmente prima che finanziariamente</a:t>
            </a:r>
          </a:p>
        </p:txBody>
      </p:sp>
      <p:sp>
        <p:nvSpPr>
          <p:cNvPr id="21" name="Q2bg">
            <a:extLst>
              <a:ext uri="{FF2B5EF4-FFF2-40B4-BE49-F238E27FC236}">
                <a16:creationId xmlns:a16="http://schemas.microsoft.com/office/drawing/2014/main" id="{A392DC44-B0C6-437A-2B77-BC73709C8054}"/>
              </a:ext>
            </a:extLst>
          </p:cNvPr>
          <p:cNvSpPr/>
          <p:nvPr/>
        </p:nvSpPr>
        <p:spPr>
          <a:xfrm>
            <a:off x="6133800" y="1231199"/>
            <a:ext cx="5220000" cy="2196000"/>
          </a:xfrm>
          <a:prstGeom prst="rect">
            <a:avLst/>
          </a:prstGeom>
          <a:solidFill>
            <a:srgbClr val="002060"/>
          </a:solidFill>
          <a:ln w="19050">
            <a:solidFill>
              <a:srgbClr val="002060"/>
            </a:solidFill>
          </a:ln>
        </p:spPr>
        <p:txBody>
          <a:bodyPr/>
          <a:lstStyle/>
          <a:p>
            <a:endParaRPr/>
          </a:p>
        </p:txBody>
      </p:sp>
      <p:sp>
        <p:nvSpPr>
          <p:cNvPr id="22" name="Q2content">
            <a:extLst>
              <a:ext uri="{FF2B5EF4-FFF2-40B4-BE49-F238E27FC236}">
                <a16:creationId xmlns:a16="http://schemas.microsoft.com/office/drawing/2014/main" id="{2F2D7B00-C7FF-0FEF-2151-D7B4A3B7324C}"/>
              </a:ext>
            </a:extLst>
          </p:cNvPr>
          <p:cNvSpPr txBox="1"/>
          <p:nvPr/>
        </p:nvSpPr>
        <p:spPr>
          <a:xfrm>
            <a:off x="6475800" y="1403208"/>
            <a:ext cx="4536000" cy="1575266"/>
          </a:xfrm>
          <a:prstGeom prst="rect">
            <a:avLst/>
          </a:prstGeom>
          <a:noFill/>
        </p:spPr>
        <p:txBody>
          <a:bodyPr lIns="0" tIns="0" rIns="0" bIns="0" rtlCol="0" anchor="t">
            <a:noAutofit/>
          </a:bodyPr>
          <a:lstStyle/>
          <a:p>
            <a:pPr>
              <a:spcAft>
                <a:spcPts val="200"/>
              </a:spcAft>
            </a:pPr>
            <a:r>
              <a:rPr lang="it-IT" sz="5000" dirty="0">
                <a:solidFill>
                  <a:srgbClr val="FFFFFF">
                    <a:alpha val="15000"/>
                  </a:srgbClr>
                </a:solidFill>
                <a:latin typeface="Montserrat Bold" pitchFamily="2" charset="0"/>
              </a:rPr>
              <a:t>02</a:t>
            </a:r>
          </a:p>
          <a:p>
            <a:pPr>
              <a:spcAft>
                <a:spcPts val="400"/>
              </a:spcAft>
            </a:pPr>
            <a:r>
              <a:rPr lang="it-IT" sz="1500" b="1" dirty="0">
                <a:solidFill>
                  <a:srgbClr val="FFFFFF"/>
                </a:solidFill>
                <a:latin typeface="Montserrat Bold" pitchFamily="2" charset="0"/>
              </a:rPr>
              <a:t>Qualità dei numeri</a:t>
            </a:r>
          </a:p>
          <a:p>
            <a:pPr marL="171450" indent="-171450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it-IT" sz="1100" dirty="0">
                <a:solidFill>
                  <a:srgbClr val="C8D4F0"/>
                </a:solidFill>
                <a:latin typeface="Montserrat Light" pitchFamily="2" charset="0"/>
              </a:rPr>
              <a:t>Normalizziamo EBITDA e cassa per costi one-off o non ricorrenti</a:t>
            </a:r>
          </a:p>
          <a:p>
            <a:pPr marL="17145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it-IT" sz="1100" dirty="0">
                <a:solidFill>
                  <a:srgbClr val="C8D4F0"/>
                </a:solidFill>
                <a:latin typeface="Montserrat Light" pitchFamily="2" charset="0"/>
              </a:rPr>
              <a:t>Separiamo ciò che è strutturale da ciò che distorce la fotografia reale</a:t>
            </a:r>
          </a:p>
        </p:txBody>
      </p:sp>
      <p:sp>
        <p:nvSpPr>
          <p:cNvPr id="25" name="Q3content">
            <a:extLst>
              <a:ext uri="{FF2B5EF4-FFF2-40B4-BE49-F238E27FC236}">
                <a16:creationId xmlns:a16="http://schemas.microsoft.com/office/drawing/2014/main" id="{0B4DB85D-4A59-9BA5-E6E6-098A22D92457}"/>
              </a:ext>
            </a:extLst>
          </p:cNvPr>
          <p:cNvSpPr txBox="1"/>
          <p:nvPr/>
        </p:nvSpPr>
        <p:spPr>
          <a:xfrm>
            <a:off x="940780" y="3717536"/>
            <a:ext cx="4536000" cy="1778000"/>
          </a:xfrm>
          <a:prstGeom prst="rect">
            <a:avLst/>
          </a:prstGeom>
          <a:noFill/>
        </p:spPr>
        <p:txBody>
          <a:bodyPr lIns="0" tIns="0" rIns="0" bIns="0" rtlCol="0" anchor="t">
            <a:noAutofit/>
          </a:bodyPr>
          <a:lstStyle/>
          <a:p>
            <a:pPr algn="l">
              <a:spcBef>
                <a:spcPts val="0"/>
              </a:spcBef>
              <a:spcAft>
                <a:spcPts val="200"/>
              </a:spcAft>
            </a:pPr>
            <a:r>
              <a:rPr lang="it-IT" sz="5000" dirty="0">
                <a:solidFill>
                  <a:srgbClr val="FFFFFF">
                    <a:alpha val="15000"/>
                  </a:srgbClr>
                </a:solidFill>
                <a:latin typeface="Montserrat Bold" pitchFamily="2" charset="0"/>
              </a:rPr>
              <a:t>03</a:t>
            </a:r>
          </a:p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lang="it-IT" sz="1500" b="1" dirty="0">
                <a:solidFill>
                  <a:srgbClr val="FFFFFF"/>
                </a:solidFill>
                <a:latin typeface="Montserrat Bold" pitchFamily="2" charset="0"/>
              </a:rPr>
              <a:t>Valore intrinseco</a:t>
            </a:r>
          </a:p>
          <a:p>
            <a:pPr marL="171450" indent="-171450" algn="l">
              <a:spcBef>
                <a:spcPts val="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it-IT" sz="1100" dirty="0">
                <a:solidFill>
                  <a:srgbClr val="C8D4F0"/>
                </a:solidFill>
                <a:latin typeface="Montserrat Light" pitchFamily="2" charset="0"/>
              </a:rPr>
              <a:t>Guardiamo al “vero” valore dell’azienda, non a scorciatoie di mercato</a:t>
            </a:r>
          </a:p>
          <a:p>
            <a:pPr marL="171450" indent="-17145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it-IT" sz="1100" dirty="0">
                <a:solidFill>
                  <a:srgbClr val="C8D4F0"/>
                </a:solidFill>
                <a:latin typeface="Montserrat Light" pitchFamily="2" charset="0"/>
              </a:rPr>
              <a:t>La valutazione riflette prospettive di lungo termine e capacità di </a:t>
            </a:r>
            <a:r>
              <a:rPr lang="it-IT" sz="1100" dirty="0" err="1">
                <a:solidFill>
                  <a:srgbClr val="C8D4F0"/>
                </a:solidFill>
                <a:latin typeface="Montserrat Light" pitchFamily="2" charset="0"/>
              </a:rPr>
              <a:t>execution</a:t>
            </a:r>
            <a:r>
              <a:rPr lang="it-IT" sz="1100" dirty="0">
                <a:solidFill>
                  <a:srgbClr val="C8D4F0"/>
                </a:solidFill>
                <a:latin typeface="Montserrat Light" pitchFamily="2" charset="0"/>
              </a:rPr>
              <a:t>, non si basa su multipli di mercato</a:t>
            </a:r>
          </a:p>
        </p:txBody>
      </p:sp>
      <p:sp>
        <p:nvSpPr>
          <p:cNvPr id="28" name="Q4bg">
            <a:extLst>
              <a:ext uri="{FF2B5EF4-FFF2-40B4-BE49-F238E27FC236}">
                <a16:creationId xmlns:a16="http://schemas.microsoft.com/office/drawing/2014/main" id="{36C23D71-D97F-1256-E225-1C42B8F7A03F}"/>
              </a:ext>
            </a:extLst>
          </p:cNvPr>
          <p:cNvSpPr/>
          <p:nvPr/>
        </p:nvSpPr>
        <p:spPr>
          <a:xfrm>
            <a:off x="6133800" y="3541333"/>
            <a:ext cx="5220000" cy="2196000"/>
          </a:xfrm>
          <a:prstGeom prst="rect">
            <a:avLst/>
          </a:prstGeom>
          <a:solidFill>
            <a:srgbClr val="EEF2FA"/>
          </a:solidFill>
          <a:ln w="19050">
            <a:solidFill>
              <a:srgbClr val="002060"/>
            </a:solidFill>
          </a:ln>
        </p:spPr>
        <p:txBody>
          <a:bodyPr/>
          <a:lstStyle/>
          <a:p>
            <a:endParaRPr/>
          </a:p>
        </p:txBody>
      </p:sp>
      <p:sp>
        <p:nvSpPr>
          <p:cNvPr id="33" name="Q4content">
            <a:extLst>
              <a:ext uri="{FF2B5EF4-FFF2-40B4-BE49-F238E27FC236}">
                <a16:creationId xmlns:a16="http://schemas.microsoft.com/office/drawing/2014/main" id="{97E6C1BF-E835-5B82-5F13-7F1CBAF5A247}"/>
              </a:ext>
            </a:extLst>
          </p:cNvPr>
          <p:cNvSpPr txBox="1"/>
          <p:nvPr/>
        </p:nvSpPr>
        <p:spPr>
          <a:xfrm>
            <a:off x="6475800" y="3717536"/>
            <a:ext cx="4536000" cy="1455600"/>
          </a:xfrm>
          <a:prstGeom prst="rect">
            <a:avLst/>
          </a:prstGeom>
          <a:noFill/>
        </p:spPr>
        <p:txBody>
          <a:bodyPr lIns="0" tIns="0" rIns="0" bIns="0" rtlCol="0" anchor="t">
            <a:noAutofit/>
          </a:bodyPr>
          <a:lstStyle/>
          <a:p>
            <a:pPr algn="l">
              <a:spcBef>
                <a:spcPts val="0"/>
              </a:spcBef>
              <a:spcAft>
                <a:spcPts val="200"/>
              </a:spcAft>
            </a:pPr>
            <a:r>
              <a:rPr lang="it-IT" sz="5000" dirty="0">
                <a:solidFill>
                  <a:srgbClr val="002060">
                    <a:alpha val="20000"/>
                  </a:srgbClr>
                </a:solidFill>
                <a:latin typeface="Montserrat Bold" pitchFamily="2" charset="0"/>
              </a:rPr>
              <a:t>04</a:t>
            </a:r>
          </a:p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lang="it-IT" sz="1500" b="1" dirty="0">
                <a:solidFill>
                  <a:srgbClr val="002060"/>
                </a:solidFill>
                <a:latin typeface="Montserrat Bold" pitchFamily="2" charset="0"/>
              </a:rPr>
              <a:t>DCF di lungo periodo</a:t>
            </a:r>
          </a:p>
          <a:p>
            <a:pPr marL="171450" indent="-171450" algn="l">
              <a:spcBef>
                <a:spcPts val="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it-IT" sz="1100" dirty="0">
                <a:solidFill>
                  <a:srgbClr val="404040"/>
                </a:solidFill>
                <a:latin typeface="Montserrat Light" pitchFamily="2" charset="0"/>
              </a:rPr>
              <a:t>Basato su Business Plan condiviso </a:t>
            </a:r>
          </a:p>
          <a:p>
            <a:pPr marL="171450" indent="-171450" algn="l">
              <a:spcBef>
                <a:spcPts val="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it-IT" sz="1100" dirty="0">
                <a:solidFill>
                  <a:srgbClr val="404040"/>
                </a:solidFill>
                <a:latin typeface="Montserrat Light" pitchFamily="2" charset="0"/>
              </a:rPr>
              <a:t>Assunzioni validate con il management</a:t>
            </a:r>
          </a:p>
          <a:p>
            <a:pPr marL="171450" indent="-171450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it-IT" sz="1100" dirty="0">
                <a:solidFill>
                  <a:srgbClr val="404040"/>
                </a:solidFill>
                <a:latin typeface="Montserrat Light" pitchFamily="2" charset="0"/>
              </a:rPr>
              <a:t>Forte commitment strategico di CEO e CFO - devono credere strategicamente nelle assunzioni</a:t>
            </a:r>
          </a:p>
        </p:txBody>
      </p:sp>
    </p:spTree>
    <p:extLst>
      <p:ext uri="{BB962C8B-B14F-4D97-AF65-F5344CB8AC3E}">
        <p14:creationId xmlns:p14="http://schemas.microsoft.com/office/powerpoint/2010/main" val="721047442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rd senza sottotitolo">
  <a:themeElements>
    <a:clrScheme name="Custom 4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72859"/>
      </a:accent1>
      <a:accent2>
        <a:srgbClr val="347863"/>
      </a:accent2>
      <a:accent3>
        <a:srgbClr val="6E5E86"/>
      </a:accent3>
      <a:accent4>
        <a:srgbClr val="F3C657"/>
      </a:accent4>
      <a:accent5>
        <a:srgbClr val="8DBBC1"/>
      </a:accent5>
      <a:accent6>
        <a:srgbClr val="435791"/>
      </a:accent6>
      <a:hlink>
        <a:srgbClr val="41859D"/>
      </a:hlink>
      <a:folHlink>
        <a:srgbClr val="9E585A"/>
      </a:folHlink>
    </a:clrScheme>
    <a:fontScheme name="Slide classica">
      <a:majorFont>
        <a:latin typeface="Montserrat"/>
        <a:ea typeface=""/>
        <a:cs typeface=""/>
      </a:majorFont>
      <a:minorFont>
        <a:latin typeface="Montserrat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gradFill>
          <a:gsLst>
            <a:gs pos="43000">
              <a:srgbClr val="006C3F"/>
            </a:gs>
            <a:gs pos="80000">
              <a:srgbClr val="2D1F78">
                <a:alpha val="86000"/>
              </a:srgbClr>
            </a:gs>
          </a:gsLst>
          <a:path path="circle">
            <a:fillToRect l="100000" t="100000"/>
          </a:path>
        </a:gradFill>
        <a:ln>
          <a:noFill/>
        </a:ln>
      </a:spPr>
      <a:bodyPr rtlCol="0" anchor="ctr"/>
      <a:lstStyle>
        <a:defPPr algn="ctr">
          <a:defRPr dirty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Presentazione standard9" id="{4EE2E308-96FE-48EF-BF98-50FEDBCCBD65}" vid="{542D6DD8-9516-492E-9C2F-59F9158A4A85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565583D44605BE438D4F9B4EA198B257" ma:contentTypeVersion="13" ma:contentTypeDescription="Creare un nuovo documento." ma:contentTypeScope="" ma:versionID="3402e8e31347377914cd77b8dde3ff5b">
  <xsd:schema xmlns:xsd="http://www.w3.org/2001/XMLSchema" xmlns:xs="http://www.w3.org/2001/XMLSchema" xmlns:p="http://schemas.microsoft.com/office/2006/metadata/properties" xmlns:ns2="4538bac8-31ce-4c04-9988-bba747c06c0b" xmlns:ns3="052c00ca-34ad-463e-9cd7-eef01c919c50" targetNamespace="http://schemas.microsoft.com/office/2006/metadata/properties" ma:root="true" ma:fieldsID="d69e289448533aa2ccd32d9ca3c46042" ns2:_="" ns3:_="">
    <xsd:import namespace="4538bac8-31ce-4c04-9988-bba747c06c0b"/>
    <xsd:import namespace="052c00ca-34ad-463e-9cd7-eef01c919c5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38bac8-31ce-4c04-9988-bba747c06c0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Tag immagine" ma:readOnly="false" ma:fieldId="{5cf76f15-5ced-4ddc-b409-7134ff3c332f}" ma:taxonomyMulti="true" ma:sspId="4cfcfab8-ed83-4f10-b087-7247244e637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2c00ca-34ad-463e-9cd7-eef01c919c50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8391f786-4710-4680-b86a-638f685cf8c5}" ma:internalName="TaxCatchAll" ma:showField="CatchAllData" ma:web="052c00ca-34ad-463e-9cd7-eef01c919c5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52c00ca-34ad-463e-9cd7-eef01c919c50" xsi:nil="true"/>
    <lcf76f155ced4ddcb4097134ff3c332f xmlns="4538bac8-31ce-4c04-9988-bba747c06c0b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24169C5-16C2-4240-8363-BCC526C3A39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538bac8-31ce-4c04-9988-bba747c06c0b"/>
    <ds:schemaRef ds:uri="052c00ca-34ad-463e-9cd7-eef01c919c5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4F87F0E-4642-4AE0-8353-75287187BFEB}">
  <ds:schemaRefs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4538bac8-31ce-4c04-9988-bba747c06c0b"/>
    <ds:schemaRef ds:uri="http://purl.org/dc/terms/"/>
    <ds:schemaRef ds:uri="http://schemas.openxmlformats.org/package/2006/metadata/core-properties"/>
    <ds:schemaRef ds:uri="052c00ca-34ad-463e-9cd7-eef01c919c50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78BF705A-6247-4A1A-93B7-3CC09915F330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5f5fe31f-9de1-4167-a753-111c0df8115f}" enabled="1" method="Privileged" siteId="{cc4baf00-15c9-48dd-9f59-88c98bde2be7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Modello Presentazione SGR</Template>
  <TotalTime>31228</TotalTime>
  <Words>415</Words>
  <Application>Microsoft Office PowerPoint</Application>
  <PresentationFormat>Widescreen</PresentationFormat>
  <Paragraphs>84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Arial</vt:lpstr>
      <vt:lpstr>Calibri</vt:lpstr>
      <vt:lpstr>Montserrat</vt:lpstr>
      <vt:lpstr>Montserrat Bold</vt:lpstr>
      <vt:lpstr>Montserrat Light</vt:lpstr>
      <vt:lpstr>Montserrat Light </vt:lpstr>
      <vt:lpstr>Montserrat SemiBold</vt:lpstr>
      <vt:lpstr>Standard senza sottotitolo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ISTRUZIONI UTILI</dc:title>
  <dc:creator>RAFFAELI LUCA</dc:creator>
  <cp:lastModifiedBy>Enrico Loewenthal</cp:lastModifiedBy>
  <cp:revision>130</cp:revision>
  <dcterms:created xsi:type="dcterms:W3CDTF">2025-03-25T16:43:55Z</dcterms:created>
  <dcterms:modified xsi:type="dcterms:W3CDTF">2026-04-07T15:12:05Z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5f5fe31f-9de1-4167-a753-111c0df8115f_Enabled">
    <vt:lpwstr>true</vt:lpwstr>
  </property>
  <property fmtid="{D5CDD505-2E9C-101B-9397-08002B2CF9AE}" pid="3" name="MSIP_Label_5f5fe31f-9de1-4167-a753-111c0df8115f_SetDate">
    <vt:lpwstr>2025-01-23T13:19:24Z</vt:lpwstr>
  </property>
  <property fmtid="{D5CDD505-2E9C-101B-9397-08002B2CF9AE}" pid="4" name="MSIP_Label_5f5fe31f-9de1-4167-a753-111c0df8115f_Method">
    <vt:lpwstr>Privileged</vt:lpwstr>
  </property>
  <property fmtid="{D5CDD505-2E9C-101B-9397-08002B2CF9AE}" pid="5" name="MSIP_Label_5f5fe31f-9de1-4167-a753-111c0df8115f_Name">
    <vt:lpwstr>5f5fe31f-9de1-4167-a753-111c0df8115f</vt:lpwstr>
  </property>
  <property fmtid="{D5CDD505-2E9C-101B-9397-08002B2CF9AE}" pid="6" name="MSIP_Label_5f5fe31f-9de1-4167-a753-111c0df8115f_SiteId">
    <vt:lpwstr>cc4baf00-15c9-48dd-9f59-88c98bde2be7</vt:lpwstr>
  </property>
  <property fmtid="{D5CDD505-2E9C-101B-9397-08002B2CF9AE}" pid="7" name="MSIP_Label_5f5fe31f-9de1-4167-a753-111c0df8115f_ActionId">
    <vt:lpwstr>26e84ee4-ef97-4528-9a8c-7e2e7c2e178f</vt:lpwstr>
  </property>
  <property fmtid="{D5CDD505-2E9C-101B-9397-08002B2CF9AE}" pid="8" name="MSIP_Label_5f5fe31f-9de1-4167-a753-111c0df8115f_ContentBits">
    <vt:lpwstr>0</vt:lpwstr>
  </property>
  <property fmtid="{D5CDD505-2E9C-101B-9397-08002B2CF9AE}" pid="9" name="ContentTypeId">
    <vt:lpwstr>0x010100565583D44605BE438D4F9B4EA198B257</vt:lpwstr>
  </property>
  <property fmtid="{D5CDD505-2E9C-101B-9397-08002B2CF9AE}" pid="10" name="MediaServiceImageTags">
    <vt:lpwstr/>
  </property>
</Properties>
</file>