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_rels/notesSlide22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4.xml.rels" ContentType="application/vnd.openxmlformats-package.relationships+xml"/>
  <Override PartName="/ppt/notesSlides/notesSlide18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9.png" ContentType="image/png"/>
  <Override PartName="/ppt/media/image1.png" ContentType="image/png"/>
  <Override PartName="/ppt/media/image3.png" ContentType="image/png"/>
  <Override PartName="/ppt/media/image2.wmf" ContentType="image/x-wmf"/>
  <Override PartName="/ppt/media/image21.png" ContentType="image/png"/>
  <Override PartName="/ppt/media/image6.jpeg" ContentType="image/jpeg"/>
  <Override PartName="/ppt/media/image4.png" ContentType="image/png"/>
  <Override PartName="/ppt/media/image5.png" ContentType="image/png"/>
  <Override PartName="/ppt/media/image7.wmf" ContentType="image/x-wmf"/>
  <Override PartName="/ppt/media/image41.png" ContentType="image/png"/>
  <Override PartName="/ppt/media/image8.jpeg" ContentType="image/jpeg"/>
  <Override PartName="/ppt/media/image29.jpeg" ContentType="image/jpe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37.png" ContentType="image/png"/>
  <Override PartName="/ppt/media/image26.jpeg" ContentType="image/jpeg"/>
  <Override PartName="/ppt/media/image27.jpeg" ContentType="image/jpeg"/>
  <Override PartName="/ppt/media/image28.png" ContentType="image/png"/>
  <Override PartName="/ppt/media/image30.png" ContentType="image/png"/>
  <Override PartName="/ppt/media/image31.jpeg" ContentType="image/jpeg"/>
  <Override PartName="/ppt/media/image32.jpeg" ContentType="image/jpe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8.png" ContentType="image/png"/>
  <Override PartName="/ppt/media/image39.png" ContentType="image/png"/>
  <Override PartName="/ppt/media/image40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x="9144000" cy="6858000"/>
  <p:notesSz cx="6819900" cy="9931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spostare la diapositiva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2000" spc="-1" strike="noStrike">
                <a:latin typeface="Arial"/>
              </a:rPr>
              <a:t>Fai clic per modificare il formato delle note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1400" spc="-1" strike="noStrike">
                <a:latin typeface="Times New Roman"/>
              </a:rPr>
              <a:t>&lt;intestazione&gt;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76D8CFE0-6468-432D-AD5B-536464942972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ldImg"/>
          </p:nvPr>
        </p:nvSpPr>
        <p:spPr>
          <a:xfrm>
            <a:off x="927000" y="744480"/>
            <a:ext cx="4966560" cy="3723480"/>
          </a:xfrm>
          <a:prstGeom prst="rect">
            <a:avLst/>
          </a:prstGeom>
        </p:spPr>
      </p:sp>
      <p:sp>
        <p:nvSpPr>
          <p:cNvPr id="345" name="CustomShape 2"/>
          <p:cNvSpPr/>
          <p:nvPr/>
        </p:nvSpPr>
        <p:spPr>
          <a:xfrm>
            <a:off x="3862440" y="9433080"/>
            <a:ext cx="2955240" cy="49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83A7C821-BF8E-4127-8079-BCB63A6C5AE6}" type="slidenum">
              <a:rPr b="0" lang="it-IT" sz="1200" spc="-1" strike="noStrike">
                <a:solidFill>
                  <a:srgbClr val="000000"/>
                </a:solidFill>
                <a:latin typeface="Arial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  <p:sp>
        <p:nvSpPr>
          <p:cNvPr id="346" name="CustomShape 3"/>
          <p:cNvSpPr/>
          <p:nvPr/>
        </p:nvSpPr>
        <p:spPr>
          <a:xfrm>
            <a:off x="681120" y="4716360"/>
            <a:ext cx="5457240" cy="446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sldImg"/>
          </p:nvPr>
        </p:nvSpPr>
        <p:spPr>
          <a:xfrm>
            <a:off x="927000" y="744480"/>
            <a:ext cx="4966560" cy="3723480"/>
          </a:xfrm>
          <a:prstGeom prst="rect">
            <a:avLst/>
          </a:prstGeom>
        </p:spPr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681120" y="4716360"/>
            <a:ext cx="5457240" cy="4469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349" name="CustomShape 3"/>
          <p:cNvSpPr/>
          <p:nvPr/>
        </p:nvSpPr>
        <p:spPr>
          <a:xfrm>
            <a:off x="3862440" y="9433080"/>
            <a:ext cx="2955240" cy="49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19E45CF-9ADC-4F1F-947C-47102E99369A}" type="slidenum">
              <a:rPr b="0" lang="it-IT" sz="1200" spc="-1" strike="noStrike">
                <a:solidFill>
                  <a:srgbClr val="000000"/>
                </a:solidFill>
                <a:latin typeface="Arial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sldImg"/>
          </p:nvPr>
        </p:nvSpPr>
        <p:spPr>
          <a:xfrm>
            <a:off x="927000" y="744480"/>
            <a:ext cx="4966560" cy="3723480"/>
          </a:xfrm>
          <a:prstGeom prst="rect">
            <a:avLst/>
          </a:prstGeom>
        </p:spPr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81120" y="4716360"/>
            <a:ext cx="5457240" cy="4469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352" name="CustomShape 3"/>
          <p:cNvSpPr/>
          <p:nvPr/>
        </p:nvSpPr>
        <p:spPr>
          <a:xfrm>
            <a:off x="3862440" y="9433080"/>
            <a:ext cx="2955240" cy="49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1F8A73D-48C2-4F5A-872A-BAB1E03F74DA}" type="slidenum">
              <a:rPr b="0" lang="it-IT" sz="1200" spc="-1" strike="noStrike">
                <a:solidFill>
                  <a:srgbClr val="000000"/>
                </a:solidFill>
                <a:latin typeface="Arial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sldImg"/>
          </p:nvPr>
        </p:nvSpPr>
        <p:spPr>
          <a:xfrm>
            <a:off x="927000" y="744480"/>
            <a:ext cx="4966560" cy="3723480"/>
          </a:xfrm>
          <a:prstGeom prst="rect">
            <a:avLst/>
          </a:prstGeom>
        </p:spPr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681120" y="4716360"/>
            <a:ext cx="5457240" cy="4469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640">
              <a:lnSpc>
                <a:spcPct val="100000"/>
              </a:lnSpc>
            </a:pPr>
            <a:r>
              <a:rPr b="0" lang="it-IT" sz="2000" spc="-1" strike="noStrike">
                <a:latin typeface="Arial"/>
              </a:rPr>
              <a:t>TRL = Technology Readiness Level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355" name="CustomShape 3"/>
          <p:cNvSpPr/>
          <p:nvPr/>
        </p:nvSpPr>
        <p:spPr>
          <a:xfrm>
            <a:off x="3862440" y="9433080"/>
            <a:ext cx="2955240" cy="49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350DC42-75CC-40E2-A1E7-60E1917E0F09}" type="slidenum">
              <a:rPr b="0" lang="it-IT" sz="1200" spc="-1" strike="noStrike">
                <a:solidFill>
                  <a:srgbClr val="000000"/>
                </a:solidFill>
                <a:latin typeface="Arial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3862440" y="9433080"/>
            <a:ext cx="2955240" cy="49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B428A4D9-63C7-4DEB-BB74-CCAE352060F7}" type="slidenum">
              <a:rPr b="0" lang="it-IT" sz="1200" spc="-1" strike="noStrike">
                <a:solidFill>
                  <a:srgbClr val="000000"/>
                </a:solidFill>
                <a:latin typeface="Arial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sldImg"/>
          </p:nvPr>
        </p:nvSpPr>
        <p:spPr>
          <a:xfrm>
            <a:off x="927000" y="744480"/>
            <a:ext cx="4966560" cy="3723480"/>
          </a:xfrm>
          <a:prstGeom prst="rect">
            <a:avLst/>
          </a:prstGeom>
        </p:spPr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1320840" y="4751280"/>
            <a:ext cx="4376160" cy="4467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it-IT" sz="20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sldImg"/>
          </p:nvPr>
        </p:nvSpPr>
        <p:spPr>
          <a:xfrm>
            <a:off x="927000" y="744480"/>
            <a:ext cx="4966560" cy="3723480"/>
          </a:xfrm>
          <a:prstGeom prst="rect">
            <a:avLst/>
          </a:prstGeom>
        </p:spPr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681120" y="4716360"/>
            <a:ext cx="5457240" cy="4469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337" name="CustomShape 3"/>
          <p:cNvSpPr/>
          <p:nvPr/>
        </p:nvSpPr>
        <p:spPr>
          <a:xfrm>
            <a:off x="3862440" y="9433080"/>
            <a:ext cx="2955240" cy="49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FD3F2FB7-F874-4072-A326-BEF3B0E1E77C}" type="slidenum">
              <a:rPr b="0" lang="it-IT" sz="1200" spc="-1" strike="noStrike">
                <a:solidFill>
                  <a:srgbClr val="000000"/>
                </a:solidFill>
                <a:latin typeface="Arial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sldImg"/>
          </p:nvPr>
        </p:nvSpPr>
        <p:spPr>
          <a:xfrm>
            <a:off x="927000" y="744480"/>
            <a:ext cx="4966560" cy="3723480"/>
          </a:xfrm>
          <a:prstGeom prst="rect">
            <a:avLst/>
          </a:prstGeom>
        </p:spPr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81120" y="4716360"/>
            <a:ext cx="5457240" cy="4469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340" name="CustomShape 3"/>
          <p:cNvSpPr/>
          <p:nvPr/>
        </p:nvSpPr>
        <p:spPr>
          <a:xfrm>
            <a:off x="3862440" y="9433080"/>
            <a:ext cx="2955240" cy="49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50C24072-C47A-4113-94B8-8E9B878919C8}" type="slidenum">
              <a:rPr b="0" lang="it-IT" sz="1200" spc="-1" strike="noStrike">
                <a:solidFill>
                  <a:srgbClr val="000000"/>
                </a:solidFill>
                <a:latin typeface="Arial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sldImg"/>
          </p:nvPr>
        </p:nvSpPr>
        <p:spPr>
          <a:xfrm>
            <a:off x="927000" y="744480"/>
            <a:ext cx="4966560" cy="3723480"/>
          </a:xfrm>
          <a:prstGeom prst="rect">
            <a:avLst/>
          </a:prstGeom>
        </p:spPr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681120" y="4716360"/>
            <a:ext cx="5457240" cy="4469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343" name="CustomShape 3"/>
          <p:cNvSpPr/>
          <p:nvPr/>
        </p:nvSpPr>
        <p:spPr>
          <a:xfrm>
            <a:off x="3862440" y="9433080"/>
            <a:ext cx="2955240" cy="49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A6112E2-2850-4C2B-88AB-A10C8C970C88}" type="slidenum">
              <a:rPr b="0" lang="it-IT" sz="1200" spc="-1" strike="noStrike">
                <a:solidFill>
                  <a:srgbClr val="000000"/>
                </a:solidFill>
                <a:latin typeface="Arial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0"/>
            <a:ext cx="9143280" cy="95652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" name="Picture 17" descr=""/>
          <p:cNvPicPr/>
          <p:nvPr/>
        </p:nvPicPr>
        <p:blipFill>
          <a:blip r:embed="rId2"/>
          <a:stretch/>
        </p:blipFill>
        <p:spPr>
          <a:xfrm>
            <a:off x="3849840" y="258840"/>
            <a:ext cx="1436040" cy="1004040"/>
          </a:xfrm>
          <a:prstGeom prst="rect">
            <a:avLst/>
          </a:prstGeom>
          <a:ln>
            <a:noFill/>
          </a:ln>
        </p:spPr>
      </p:pic>
      <p:sp>
        <p:nvSpPr>
          <p:cNvPr id="2" name="CustomShape 2" hidden="1"/>
          <p:cNvSpPr/>
          <p:nvPr/>
        </p:nvSpPr>
        <p:spPr>
          <a:xfrm>
            <a:off x="4140360" y="6497640"/>
            <a:ext cx="610560" cy="359640"/>
          </a:xfrm>
          <a:prstGeom prst="rect">
            <a:avLst/>
          </a:prstGeom>
          <a:solidFill>
            <a:srgbClr val="133176"/>
          </a:solidFill>
          <a:ln w="9360">
            <a:solidFill>
              <a:srgbClr val="133176"/>
            </a:solidFill>
            <a:miter/>
          </a:ln>
          <a:effectLst>
            <a:outerShdw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54000" tIns="36000" bIns="45000">
            <a:noAutofit/>
          </a:bodyPr>
          <a:p>
            <a:pPr>
              <a:lnSpc>
                <a:spcPct val="100000"/>
              </a:lnSpc>
            </a:pPr>
            <a:r>
              <a:rPr b="0" i="1" lang="it-IT" sz="600" spc="-1" strike="noStrike">
                <a:solidFill>
                  <a:srgbClr val="ffffff"/>
                </a:solidFill>
                <a:latin typeface="Verdana"/>
                <a:ea typeface="DejaVu Sans"/>
              </a:rPr>
              <a:t>Policy</a:t>
            </a:r>
            <a:endParaRPr b="0" lang="it-IT" sz="600" spc="-1" strike="noStrike">
              <a:latin typeface="Arial"/>
            </a:endParaRPr>
          </a:p>
        </p:txBody>
      </p:sp>
      <p:sp>
        <p:nvSpPr>
          <p:cNvPr id="3" name="CustomShape 3" hidden="1"/>
          <p:cNvSpPr/>
          <p:nvPr/>
        </p:nvSpPr>
        <p:spPr>
          <a:xfrm>
            <a:off x="4140360" y="6497640"/>
            <a:ext cx="610560" cy="359640"/>
          </a:xfrm>
          <a:prstGeom prst="rect">
            <a:avLst/>
          </a:prstGeom>
          <a:solidFill>
            <a:srgbClr val="00beff"/>
          </a:solidFill>
          <a:ln w="9360">
            <a:solidFill>
              <a:srgbClr val="00beff"/>
            </a:solidFill>
            <a:miter/>
          </a:ln>
          <a:effectLst>
            <a:outerShdw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54000" tIns="36000" bIns="45000">
            <a:noAutofit/>
          </a:bodyPr>
          <a:p>
            <a:pPr>
              <a:lnSpc>
                <a:spcPct val="100000"/>
              </a:lnSpc>
            </a:pPr>
            <a:r>
              <a:rPr b="0" i="1" lang="it-IT" sz="600" spc="-1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i="1" lang="it-IT" sz="600" spc="-1" strike="noStrike">
                <a:solidFill>
                  <a:srgbClr val="ffffff"/>
                </a:solidFill>
                <a:latin typeface="Verdana"/>
                <a:ea typeface="DejaVu Sans"/>
              </a:rPr>
              <a:t>Research and</a:t>
            </a:r>
            <a:endParaRPr b="0" lang="it-IT" sz="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it-IT" sz="600" spc="-1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i="1" lang="it-IT" sz="600" spc="-1" strike="noStrike">
                <a:solidFill>
                  <a:srgbClr val="ffffff"/>
                </a:solidFill>
                <a:latin typeface="Verdana"/>
                <a:ea typeface="DejaVu Sans"/>
              </a:rPr>
              <a:t>Innovation</a:t>
            </a:r>
            <a:endParaRPr b="0" lang="it-IT" sz="600" spc="-1" strike="noStrike">
              <a:latin typeface="Arial"/>
            </a:endParaRPr>
          </a:p>
        </p:txBody>
      </p:sp>
      <p:sp>
        <p:nvSpPr>
          <p:cNvPr id="4" name="CustomShape 4" hidden="1"/>
          <p:cNvSpPr/>
          <p:nvPr/>
        </p:nvSpPr>
        <p:spPr>
          <a:xfrm>
            <a:off x="4145040" y="1222200"/>
            <a:ext cx="618480" cy="35640"/>
          </a:xfrm>
          <a:prstGeom prst="rect">
            <a:avLst/>
          </a:prstGeom>
          <a:solidFill>
            <a:srgbClr val="00be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5"/>
          <p:cNvSpPr/>
          <p:nvPr/>
        </p:nvSpPr>
        <p:spPr>
          <a:xfrm>
            <a:off x="0" y="981000"/>
            <a:ext cx="9179640" cy="5876280"/>
          </a:xfrm>
          <a:prstGeom prst="rect">
            <a:avLst/>
          </a:prstGeom>
          <a:solidFill>
            <a:srgbClr val="0f5494"/>
          </a:solidFill>
          <a:ln w="25560">
            <a:solidFill>
              <a:srgbClr val="0f5494"/>
            </a:solidFill>
            <a:miter/>
          </a:ln>
          <a:effectLst>
            <a:outerShdw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6" name="Picture 6" descr=""/>
          <p:cNvPicPr/>
          <p:nvPr/>
        </p:nvPicPr>
        <p:blipFill>
          <a:blip r:embed="rId3"/>
          <a:stretch/>
        </p:blipFill>
        <p:spPr>
          <a:xfrm>
            <a:off x="3849840" y="258840"/>
            <a:ext cx="1436040" cy="997920"/>
          </a:xfrm>
          <a:prstGeom prst="rect">
            <a:avLst/>
          </a:prstGeom>
          <a:ln>
            <a:noFill/>
          </a:ln>
        </p:spPr>
      </p:pic>
      <p:sp>
        <p:nvSpPr>
          <p:cNvPr id="7" name="CustomShape 6"/>
          <p:cNvSpPr/>
          <p:nvPr/>
        </p:nvSpPr>
        <p:spPr>
          <a:xfrm>
            <a:off x="4140360" y="6497640"/>
            <a:ext cx="610560" cy="359640"/>
          </a:xfrm>
          <a:prstGeom prst="rect">
            <a:avLst/>
          </a:prstGeom>
          <a:solidFill>
            <a:srgbClr val="00beff"/>
          </a:solidFill>
          <a:ln w="9360">
            <a:solidFill>
              <a:srgbClr val="00beff"/>
            </a:solidFill>
            <a:miter/>
          </a:ln>
          <a:effectLst>
            <a:outerShdw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54000" tIns="36000" bIns="45000">
            <a:noAutofit/>
          </a:bodyPr>
          <a:p>
            <a:pPr>
              <a:lnSpc>
                <a:spcPct val="100000"/>
              </a:lnSpc>
            </a:pPr>
            <a:r>
              <a:rPr b="0" i="1" lang="it-IT" sz="600" spc="-1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i="1" lang="it-IT" sz="600" spc="-1" strike="noStrike">
                <a:solidFill>
                  <a:srgbClr val="ffffff"/>
                </a:solidFill>
                <a:latin typeface="Verdana"/>
                <a:ea typeface="DejaVu Sans"/>
              </a:rPr>
              <a:t>Research and</a:t>
            </a:r>
            <a:endParaRPr b="0" lang="it-IT" sz="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it-IT" sz="600" spc="-1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i="1" lang="it-IT" sz="600" spc="-1" strike="noStrike">
                <a:solidFill>
                  <a:srgbClr val="ffffff"/>
                </a:solidFill>
                <a:latin typeface="Verdana"/>
                <a:ea typeface="DejaVu Sans"/>
              </a:rPr>
              <a:t>Innovation</a:t>
            </a:r>
            <a:endParaRPr b="0" lang="it-IT" sz="600" spc="-1" strike="noStrike">
              <a:latin typeface="Arial"/>
            </a:endParaRPr>
          </a:p>
        </p:txBody>
      </p:sp>
      <p:sp>
        <p:nvSpPr>
          <p:cNvPr id="8" name="CustomShape 7"/>
          <p:cNvSpPr/>
          <p:nvPr/>
        </p:nvSpPr>
        <p:spPr>
          <a:xfrm>
            <a:off x="4145040" y="1222200"/>
            <a:ext cx="618480" cy="35640"/>
          </a:xfrm>
          <a:prstGeom prst="rect">
            <a:avLst/>
          </a:prstGeom>
          <a:solidFill>
            <a:srgbClr val="00be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PlaceHolder 8"/>
          <p:cNvSpPr>
            <a:spLocks noGrp="1"/>
          </p:cNvSpPr>
          <p:nvPr>
            <p:ph type="title"/>
          </p:nvPr>
        </p:nvSpPr>
        <p:spPr>
          <a:xfrm>
            <a:off x="395280" y="123552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it-IT" sz="1800" spc="-1" strike="noStrike">
                <a:latin typeface="Arial"/>
              </a:rPr>
              <a:t>Fai clic per modificare il formato del testo del titolo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0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280" cy="95652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8" name="Picture 17" descr=""/>
          <p:cNvPicPr/>
          <p:nvPr/>
        </p:nvPicPr>
        <p:blipFill>
          <a:blip r:embed="rId2"/>
          <a:stretch/>
        </p:blipFill>
        <p:spPr>
          <a:xfrm>
            <a:off x="3849840" y="258840"/>
            <a:ext cx="1436040" cy="1004040"/>
          </a:xfrm>
          <a:prstGeom prst="rect">
            <a:avLst/>
          </a:prstGeom>
          <a:ln>
            <a:noFill/>
          </a:ln>
        </p:spPr>
      </p:pic>
      <p:sp>
        <p:nvSpPr>
          <p:cNvPr id="49" name="CustomShape 2"/>
          <p:cNvSpPr/>
          <p:nvPr/>
        </p:nvSpPr>
        <p:spPr>
          <a:xfrm>
            <a:off x="4140360" y="6497640"/>
            <a:ext cx="610560" cy="359640"/>
          </a:xfrm>
          <a:prstGeom prst="rect">
            <a:avLst/>
          </a:prstGeom>
          <a:solidFill>
            <a:srgbClr val="133176"/>
          </a:solidFill>
          <a:ln w="9360">
            <a:solidFill>
              <a:srgbClr val="133176"/>
            </a:solidFill>
            <a:miter/>
          </a:ln>
          <a:effectLst>
            <a:outerShdw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54000" tIns="36000" bIns="45000">
            <a:noAutofit/>
          </a:bodyPr>
          <a:p>
            <a:pPr>
              <a:lnSpc>
                <a:spcPct val="100000"/>
              </a:lnSpc>
            </a:pPr>
            <a:r>
              <a:rPr b="0" i="1" lang="it-IT" sz="600" spc="-1" strike="noStrike">
                <a:solidFill>
                  <a:srgbClr val="ffffff"/>
                </a:solidFill>
                <a:latin typeface="Verdana"/>
                <a:ea typeface="DejaVu Sans"/>
              </a:rPr>
              <a:t>Policy</a:t>
            </a:r>
            <a:endParaRPr b="0" lang="it-IT" sz="600" spc="-1" strike="noStrike">
              <a:latin typeface="Arial"/>
            </a:endParaRPr>
          </a:p>
        </p:txBody>
      </p:sp>
      <p:sp>
        <p:nvSpPr>
          <p:cNvPr id="50" name="CustomShape 3"/>
          <p:cNvSpPr/>
          <p:nvPr/>
        </p:nvSpPr>
        <p:spPr>
          <a:xfrm>
            <a:off x="4140360" y="6497640"/>
            <a:ext cx="610560" cy="359640"/>
          </a:xfrm>
          <a:prstGeom prst="rect">
            <a:avLst/>
          </a:prstGeom>
          <a:solidFill>
            <a:srgbClr val="00beff"/>
          </a:solidFill>
          <a:ln w="9360">
            <a:solidFill>
              <a:srgbClr val="00beff"/>
            </a:solidFill>
            <a:miter/>
          </a:ln>
          <a:effectLst>
            <a:outerShdw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54000" tIns="36000" bIns="45000">
            <a:noAutofit/>
          </a:bodyPr>
          <a:p>
            <a:pPr>
              <a:lnSpc>
                <a:spcPct val="100000"/>
              </a:lnSpc>
            </a:pPr>
            <a:r>
              <a:rPr b="0" i="1" lang="it-IT" sz="600" spc="-1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i="1" lang="it-IT" sz="600" spc="-1" strike="noStrike">
                <a:solidFill>
                  <a:srgbClr val="ffffff"/>
                </a:solidFill>
                <a:latin typeface="Verdana"/>
                <a:ea typeface="DejaVu Sans"/>
              </a:rPr>
              <a:t>Research and</a:t>
            </a:r>
            <a:endParaRPr b="0" lang="it-IT" sz="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it-IT" sz="600" spc="-1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i="1" lang="it-IT" sz="600" spc="-1" strike="noStrike">
                <a:solidFill>
                  <a:srgbClr val="ffffff"/>
                </a:solidFill>
                <a:latin typeface="Verdana"/>
                <a:ea typeface="DejaVu Sans"/>
              </a:rPr>
              <a:t>Innovation</a:t>
            </a:r>
            <a:endParaRPr b="0" lang="it-IT" sz="600" spc="-1" strike="noStrike">
              <a:latin typeface="Arial"/>
            </a:endParaRPr>
          </a:p>
        </p:txBody>
      </p:sp>
      <p:sp>
        <p:nvSpPr>
          <p:cNvPr id="51" name="CustomShape 4"/>
          <p:cNvSpPr/>
          <p:nvPr/>
        </p:nvSpPr>
        <p:spPr>
          <a:xfrm>
            <a:off x="4145040" y="1222200"/>
            <a:ext cx="618480" cy="35640"/>
          </a:xfrm>
          <a:prstGeom prst="rect">
            <a:avLst/>
          </a:prstGeom>
          <a:solidFill>
            <a:srgbClr val="00be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9143280" cy="95652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1" name="Picture 17" descr=""/>
          <p:cNvPicPr/>
          <p:nvPr/>
        </p:nvPicPr>
        <p:blipFill>
          <a:blip r:embed="rId2"/>
          <a:stretch/>
        </p:blipFill>
        <p:spPr>
          <a:xfrm>
            <a:off x="3849840" y="258840"/>
            <a:ext cx="1436040" cy="1004040"/>
          </a:xfrm>
          <a:prstGeom prst="rect">
            <a:avLst/>
          </a:prstGeom>
          <a:ln>
            <a:noFill/>
          </a:ln>
        </p:spPr>
      </p:pic>
      <p:sp>
        <p:nvSpPr>
          <p:cNvPr id="92" name="CustomShape 2"/>
          <p:cNvSpPr/>
          <p:nvPr/>
        </p:nvSpPr>
        <p:spPr>
          <a:xfrm>
            <a:off x="4140360" y="6497640"/>
            <a:ext cx="610560" cy="359640"/>
          </a:xfrm>
          <a:prstGeom prst="rect">
            <a:avLst/>
          </a:prstGeom>
          <a:solidFill>
            <a:srgbClr val="133176"/>
          </a:solidFill>
          <a:ln w="9360">
            <a:solidFill>
              <a:srgbClr val="133176"/>
            </a:solidFill>
            <a:miter/>
          </a:ln>
          <a:effectLst>
            <a:outerShdw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54000" tIns="36000" bIns="45000">
            <a:noAutofit/>
          </a:bodyPr>
          <a:p>
            <a:pPr>
              <a:lnSpc>
                <a:spcPct val="100000"/>
              </a:lnSpc>
            </a:pPr>
            <a:r>
              <a:rPr b="0" i="1" lang="it-IT" sz="600" spc="-1" strike="noStrike">
                <a:solidFill>
                  <a:srgbClr val="ffffff"/>
                </a:solidFill>
                <a:latin typeface="Verdana"/>
                <a:ea typeface="DejaVu Sans"/>
              </a:rPr>
              <a:t>Policy</a:t>
            </a:r>
            <a:endParaRPr b="0" lang="it-IT" sz="600" spc="-1" strike="noStrike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140360" y="6497640"/>
            <a:ext cx="610560" cy="359640"/>
          </a:xfrm>
          <a:prstGeom prst="rect">
            <a:avLst/>
          </a:prstGeom>
          <a:solidFill>
            <a:srgbClr val="00beff"/>
          </a:solidFill>
          <a:ln w="9360">
            <a:solidFill>
              <a:srgbClr val="00beff"/>
            </a:solidFill>
            <a:miter/>
          </a:ln>
          <a:effectLst>
            <a:outerShdw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54000" tIns="36000" bIns="45000">
            <a:noAutofit/>
          </a:bodyPr>
          <a:p>
            <a:pPr>
              <a:lnSpc>
                <a:spcPct val="100000"/>
              </a:lnSpc>
            </a:pPr>
            <a:r>
              <a:rPr b="0" i="1" lang="it-IT" sz="600" spc="-1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i="1" lang="it-IT" sz="600" spc="-1" strike="noStrike">
                <a:solidFill>
                  <a:srgbClr val="ffffff"/>
                </a:solidFill>
                <a:latin typeface="Verdana"/>
                <a:ea typeface="DejaVu Sans"/>
              </a:rPr>
              <a:t>Research and</a:t>
            </a:r>
            <a:endParaRPr b="0" lang="it-IT" sz="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it-IT" sz="600" spc="-1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i="1" lang="it-IT" sz="600" spc="-1" strike="noStrike">
                <a:solidFill>
                  <a:srgbClr val="ffffff"/>
                </a:solidFill>
                <a:latin typeface="Verdana"/>
                <a:ea typeface="DejaVu Sans"/>
              </a:rPr>
              <a:t>Innovation</a:t>
            </a:r>
            <a:endParaRPr b="0" lang="it-IT" sz="600" spc="-1" strike="noStrike">
              <a:latin typeface="Arial"/>
            </a:endParaRPr>
          </a:p>
        </p:txBody>
      </p:sp>
      <p:sp>
        <p:nvSpPr>
          <p:cNvPr id="94" name="CustomShape 4"/>
          <p:cNvSpPr/>
          <p:nvPr/>
        </p:nvSpPr>
        <p:spPr>
          <a:xfrm>
            <a:off x="4145040" y="1222200"/>
            <a:ext cx="618480" cy="35640"/>
          </a:xfrm>
          <a:prstGeom prst="rect">
            <a:avLst/>
          </a:prstGeom>
          <a:solidFill>
            <a:srgbClr val="00be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PlaceHolder 5"/>
          <p:cNvSpPr>
            <a:spLocks noGrp="1"/>
          </p:cNvSpPr>
          <p:nvPr>
            <p:ph type="title"/>
          </p:nvPr>
        </p:nvSpPr>
        <p:spPr>
          <a:xfrm>
            <a:off x="395280" y="123552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it-IT" sz="1800" spc="-1" strike="noStrike">
                <a:latin typeface="Arial"/>
              </a:rPr>
              <a:t>Fai clic per modificare il formato del testo del titolo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0" y="0"/>
            <a:ext cx="9143280" cy="95652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34" name="Picture 17" descr=""/>
          <p:cNvPicPr/>
          <p:nvPr/>
        </p:nvPicPr>
        <p:blipFill>
          <a:blip r:embed="rId2"/>
          <a:stretch/>
        </p:blipFill>
        <p:spPr>
          <a:xfrm>
            <a:off x="3849840" y="258840"/>
            <a:ext cx="1436040" cy="1004040"/>
          </a:xfrm>
          <a:prstGeom prst="rect">
            <a:avLst/>
          </a:prstGeom>
          <a:ln>
            <a:noFill/>
          </a:ln>
        </p:spPr>
      </p:pic>
      <p:sp>
        <p:nvSpPr>
          <p:cNvPr id="135" name="CustomShape 2"/>
          <p:cNvSpPr/>
          <p:nvPr/>
        </p:nvSpPr>
        <p:spPr>
          <a:xfrm>
            <a:off x="4140360" y="6497640"/>
            <a:ext cx="610560" cy="359640"/>
          </a:xfrm>
          <a:prstGeom prst="rect">
            <a:avLst/>
          </a:prstGeom>
          <a:solidFill>
            <a:srgbClr val="133176"/>
          </a:solidFill>
          <a:ln w="9360">
            <a:solidFill>
              <a:srgbClr val="133176"/>
            </a:solidFill>
            <a:miter/>
          </a:ln>
          <a:effectLst>
            <a:outerShdw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54000" tIns="36000" bIns="45000">
            <a:noAutofit/>
          </a:bodyPr>
          <a:p>
            <a:pPr>
              <a:lnSpc>
                <a:spcPct val="100000"/>
              </a:lnSpc>
            </a:pPr>
            <a:r>
              <a:rPr b="0" i="1" lang="it-IT" sz="600" spc="-1" strike="noStrike">
                <a:solidFill>
                  <a:srgbClr val="ffffff"/>
                </a:solidFill>
                <a:latin typeface="Verdana"/>
                <a:ea typeface="DejaVu Sans"/>
              </a:rPr>
              <a:t>Policy</a:t>
            </a:r>
            <a:endParaRPr b="0" lang="it-IT" sz="600" spc="-1" strike="noStrike"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4140360" y="6497640"/>
            <a:ext cx="610560" cy="359640"/>
          </a:xfrm>
          <a:prstGeom prst="rect">
            <a:avLst/>
          </a:prstGeom>
          <a:solidFill>
            <a:srgbClr val="00beff"/>
          </a:solidFill>
          <a:ln w="9360">
            <a:solidFill>
              <a:srgbClr val="00beff"/>
            </a:solidFill>
            <a:miter/>
          </a:ln>
          <a:effectLst>
            <a:outerShdw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54000" tIns="36000" bIns="45000">
            <a:noAutofit/>
          </a:bodyPr>
          <a:p>
            <a:pPr>
              <a:lnSpc>
                <a:spcPct val="100000"/>
              </a:lnSpc>
            </a:pPr>
            <a:r>
              <a:rPr b="0" i="1" lang="it-IT" sz="600" spc="-1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i="1" lang="it-IT" sz="600" spc="-1" strike="noStrike">
                <a:solidFill>
                  <a:srgbClr val="ffffff"/>
                </a:solidFill>
                <a:latin typeface="Verdana"/>
                <a:ea typeface="DejaVu Sans"/>
              </a:rPr>
              <a:t>Research and</a:t>
            </a:r>
            <a:endParaRPr b="0" lang="it-IT" sz="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it-IT" sz="600" spc="-1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i="1" lang="it-IT" sz="600" spc="-1" strike="noStrike">
                <a:solidFill>
                  <a:srgbClr val="ffffff"/>
                </a:solidFill>
                <a:latin typeface="Verdana"/>
                <a:ea typeface="DejaVu Sans"/>
              </a:rPr>
              <a:t>Innovation</a:t>
            </a:r>
            <a:endParaRPr b="0" lang="it-IT" sz="600" spc="-1" strike="noStrike">
              <a:latin typeface="Arial"/>
            </a:endParaRPr>
          </a:p>
        </p:txBody>
      </p:sp>
      <p:sp>
        <p:nvSpPr>
          <p:cNvPr id="137" name="CustomShape 4"/>
          <p:cNvSpPr/>
          <p:nvPr/>
        </p:nvSpPr>
        <p:spPr>
          <a:xfrm>
            <a:off x="4145040" y="1222200"/>
            <a:ext cx="618480" cy="35640"/>
          </a:xfrm>
          <a:prstGeom prst="rect">
            <a:avLst/>
          </a:prstGeom>
          <a:solidFill>
            <a:srgbClr val="00be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39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://ec.europa.eu/research/participants/docs/h2020-funding-guide/cross-cutting-issues/sme_en.htm" TargetMode="External"/><Relationship Id="rId2" Type="http://schemas.openxmlformats.org/officeDocument/2006/relationships/hyperlink" Target="http://ec.europa.eu/research/participants/portal/desktop/en/support/faq.html#f16" TargetMode="External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jpe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15" descr=""/>
          <p:cNvPicPr/>
          <p:nvPr/>
        </p:nvPicPr>
        <p:blipFill>
          <a:blip r:embed="rId1"/>
          <a:stretch/>
        </p:blipFill>
        <p:spPr>
          <a:xfrm>
            <a:off x="4680" y="0"/>
            <a:ext cx="9138600" cy="6857280"/>
          </a:xfrm>
          <a:prstGeom prst="rect">
            <a:avLst/>
          </a:prstGeom>
          <a:ln>
            <a:noFill/>
          </a:ln>
        </p:spPr>
      </p:pic>
      <p:sp>
        <p:nvSpPr>
          <p:cNvPr id="183" name="CustomShape 1"/>
          <p:cNvSpPr/>
          <p:nvPr/>
        </p:nvSpPr>
        <p:spPr>
          <a:xfrm>
            <a:off x="0" y="981000"/>
            <a:ext cx="9143280" cy="3526560"/>
          </a:xfrm>
          <a:prstGeom prst="rect">
            <a:avLst/>
          </a:prstGeom>
          <a:solidFill>
            <a:srgbClr val="0f5494"/>
          </a:solidFill>
          <a:ln>
            <a:noFill/>
          </a:ln>
          <a:effectLst>
            <a:outerShdw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84" name="CustomShape 2"/>
          <p:cNvSpPr/>
          <p:nvPr/>
        </p:nvSpPr>
        <p:spPr>
          <a:xfrm>
            <a:off x="4140360" y="6497640"/>
            <a:ext cx="610560" cy="359640"/>
          </a:xfrm>
          <a:prstGeom prst="rect">
            <a:avLst/>
          </a:prstGeom>
          <a:solidFill>
            <a:srgbClr val="00beff"/>
          </a:solidFill>
          <a:ln w="9360">
            <a:solidFill>
              <a:srgbClr val="00beff"/>
            </a:solidFill>
            <a:miter/>
          </a:ln>
          <a:effectLst>
            <a:outerShdw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54000" tIns="36000" bIns="45000">
            <a:noAutofit/>
          </a:bodyPr>
          <a:p>
            <a:pPr>
              <a:lnSpc>
                <a:spcPct val="100000"/>
              </a:lnSpc>
            </a:pPr>
            <a:r>
              <a:rPr b="0" i="1" lang="it-IT" sz="600" spc="-1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i="1" lang="it-IT" sz="600" spc="-1" strike="noStrike">
                <a:solidFill>
                  <a:srgbClr val="ffffff"/>
                </a:solidFill>
                <a:latin typeface="Verdana"/>
                <a:ea typeface="DejaVu Sans"/>
              </a:rPr>
              <a:t>Research and</a:t>
            </a:r>
            <a:endParaRPr b="0" lang="it-IT" sz="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it-IT" sz="600" spc="-1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i="1" lang="it-IT" sz="600" spc="-1" strike="noStrike">
                <a:solidFill>
                  <a:srgbClr val="ffffff"/>
                </a:solidFill>
                <a:latin typeface="Verdana"/>
                <a:ea typeface="DejaVu Sans"/>
              </a:rPr>
              <a:t>Innovation</a:t>
            </a:r>
            <a:endParaRPr b="0" lang="it-IT" sz="600" spc="-1" strike="noStrike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4716360" y="1341360"/>
            <a:ext cx="4284000" cy="64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it-IT" sz="3000" spc="-1" strike="noStrike">
                <a:solidFill>
                  <a:srgbClr val="ffd624"/>
                </a:solidFill>
                <a:latin typeface="Verdana"/>
              </a:rPr>
              <a:t> </a:t>
            </a:r>
            <a:endParaRPr b="0" lang="it-IT" sz="3000" spc="-1" strike="noStrike">
              <a:latin typeface="Arial"/>
            </a:endParaRPr>
          </a:p>
        </p:txBody>
      </p:sp>
      <p:sp>
        <p:nvSpPr>
          <p:cNvPr id="186" name="CustomShape 4"/>
          <p:cNvSpPr/>
          <p:nvPr/>
        </p:nvSpPr>
        <p:spPr>
          <a:xfrm>
            <a:off x="469800" y="1557360"/>
            <a:ext cx="8062200" cy="21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1" lang="it-IT" sz="4000" spc="-1" strike="noStrike">
                <a:solidFill>
                  <a:srgbClr val="ffd624"/>
                </a:solidFill>
                <a:latin typeface="Verdana"/>
                <a:ea typeface="DejaVu Sans"/>
              </a:rPr>
              <a:t>La UE per le imprese</a:t>
            </a:r>
            <a:endParaRPr b="0" lang="it-IT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endParaRPr b="0" lang="it-IT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b="1" lang="it-IT" sz="3600" spc="-1" strike="noStrike">
                <a:solidFill>
                  <a:srgbClr val="ffd624"/>
                </a:solidFill>
                <a:latin typeface="Verdana"/>
                <a:ea typeface="DejaVu Sans"/>
              </a:rPr>
              <a:t>Lo Strumento PMI e Fast Track to Innovation</a:t>
            </a:r>
            <a:endParaRPr b="0" lang="it-IT" sz="3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it-IT" sz="3600" spc="-1" strike="noStrike">
              <a:latin typeface="Arial"/>
            </a:endParaRPr>
          </a:p>
        </p:txBody>
      </p:sp>
      <p:sp>
        <p:nvSpPr>
          <p:cNvPr id="187" name="CustomShape 5"/>
          <p:cNvSpPr/>
          <p:nvPr/>
        </p:nvSpPr>
        <p:spPr>
          <a:xfrm>
            <a:off x="5386320" y="4653000"/>
            <a:ext cx="3384000" cy="43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1" lang="it-IT" sz="2000" spc="-1" strike="noStrike">
                <a:solidFill>
                  <a:srgbClr val="ffd624"/>
                </a:solidFill>
                <a:latin typeface="Verdana"/>
                <a:ea typeface="DejaVu Sans"/>
              </a:rPr>
              <a:t>Francesco Laera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88" name="CustomShape 6"/>
          <p:cNvSpPr/>
          <p:nvPr/>
        </p:nvSpPr>
        <p:spPr>
          <a:xfrm>
            <a:off x="5313240" y="5106960"/>
            <a:ext cx="3456720" cy="71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b="0" lang="it-IT" sz="1400" spc="-1" strike="noStrike">
                <a:solidFill>
                  <a:srgbClr val="ffffff"/>
                </a:solidFill>
                <a:latin typeface="Verdana"/>
                <a:ea typeface="DejaVu Sans"/>
              </a:rPr>
              <a:t>Rappresentanza della Commissione europea, ufficio di Milano</a:t>
            </a:r>
            <a:endParaRPr b="0" lang="it-IT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</a:pPr>
            <a:endParaRPr b="0" lang="it-IT" sz="1400" spc="-1" strike="noStrike">
              <a:latin typeface="Arial"/>
            </a:endParaRPr>
          </a:p>
        </p:txBody>
      </p:sp>
      <p:pic>
        <p:nvPicPr>
          <p:cNvPr id="189" name="Picture 6" descr=""/>
          <p:cNvPicPr/>
          <p:nvPr/>
        </p:nvPicPr>
        <p:blipFill>
          <a:blip r:embed="rId2"/>
          <a:stretch/>
        </p:blipFill>
        <p:spPr>
          <a:xfrm>
            <a:off x="3849840" y="258840"/>
            <a:ext cx="1436040" cy="997920"/>
          </a:xfrm>
          <a:prstGeom prst="rect">
            <a:avLst/>
          </a:prstGeom>
          <a:ln>
            <a:noFill/>
          </a:ln>
        </p:spPr>
      </p:pic>
      <p:sp>
        <p:nvSpPr>
          <p:cNvPr id="190" name="CustomShape 7"/>
          <p:cNvSpPr/>
          <p:nvPr/>
        </p:nvSpPr>
        <p:spPr>
          <a:xfrm>
            <a:off x="4145040" y="1222200"/>
            <a:ext cx="618480" cy="35640"/>
          </a:xfrm>
          <a:prstGeom prst="rect">
            <a:avLst/>
          </a:prstGeom>
          <a:solidFill>
            <a:srgbClr val="00be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289080" y="2104920"/>
            <a:ext cx="8468640" cy="2345760"/>
          </a:xfrm>
          <a:prstGeom prst="rect">
            <a:avLst/>
          </a:prstGeom>
          <a:solidFill>
            <a:srgbClr val="ffff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2"/>
          <p:cNvSpPr/>
          <p:nvPr/>
        </p:nvSpPr>
        <p:spPr>
          <a:xfrm>
            <a:off x="423720" y="3738600"/>
            <a:ext cx="430920" cy="61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3"/>
          <p:cNvSpPr/>
          <p:nvPr/>
        </p:nvSpPr>
        <p:spPr>
          <a:xfrm>
            <a:off x="289080" y="2214720"/>
            <a:ext cx="781920" cy="494640"/>
          </a:xfrm>
          <a:prstGeom prst="wedgeEllipseCallout">
            <a:avLst>
              <a:gd name="adj1" fmla="val -43750"/>
              <a:gd name="adj2" fmla="val 129940"/>
            </a:avLst>
          </a:prstGeom>
          <a:solidFill>
            <a:srgbClr val="00b8ff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80280" rIns="80280" tIns="39960" bIns="3996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latin typeface="Verdana"/>
                <a:ea typeface="DejaVu Sans"/>
              </a:rPr>
              <a:t>?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222" name="CustomShape 4"/>
          <p:cNvSpPr/>
          <p:nvPr/>
        </p:nvSpPr>
        <p:spPr>
          <a:xfrm>
            <a:off x="214200" y="5013360"/>
            <a:ext cx="8821080" cy="588240"/>
          </a:xfrm>
          <a:prstGeom prst="rightArrow">
            <a:avLst>
              <a:gd name="adj1" fmla="val 50000"/>
              <a:gd name="adj2" fmla="val 397206"/>
            </a:avLst>
          </a:prstGeom>
          <a:solidFill>
            <a:srgbClr val="00b8ff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5"/>
          <p:cNvSpPr/>
          <p:nvPr/>
        </p:nvSpPr>
        <p:spPr>
          <a:xfrm>
            <a:off x="284040" y="5100480"/>
            <a:ext cx="6403320" cy="39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0280" rIns="80280" tIns="39960" bIns="39960">
            <a:spAutoFit/>
          </a:bodyPr>
          <a:p>
            <a:pPr algn="ctr">
              <a:lnSpc>
                <a:spcPct val="100000"/>
              </a:lnSpc>
              <a:spcBef>
                <a:spcPts val="1049"/>
              </a:spcBef>
            </a:pPr>
            <a:r>
              <a:rPr b="1" lang="it-IT" sz="2100" spc="-1" strike="noStrike">
                <a:solidFill>
                  <a:srgbClr val="c00000"/>
                </a:solidFill>
                <a:latin typeface="Calibri"/>
                <a:ea typeface="DejaVu Sans"/>
              </a:rPr>
              <a:t>IDEA</a:t>
            </a:r>
            <a:r>
              <a:rPr b="1" lang="it-IT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it-IT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BUSINESS COACHING durante il progetto</a:t>
            </a:r>
            <a:endParaRPr b="0" lang="it-IT" sz="2100" spc="-1" strike="noStrike">
              <a:latin typeface="Arial"/>
            </a:endParaRPr>
          </a:p>
        </p:txBody>
      </p:sp>
      <p:sp>
        <p:nvSpPr>
          <p:cNvPr id="224" name="CustomShape 6"/>
          <p:cNvSpPr/>
          <p:nvPr/>
        </p:nvSpPr>
        <p:spPr>
          <a:xfrm>
            <a:off x="7342200" y="5272200"/>
            <a:ext cx="984960" cy="49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7"/>
          <p:cNvSpPr/>
          <p:nvPr/>
        </p:nvSpPr>
        <p:spPr>
          <a:xfrm>
            <a:off x="6688080" y="5100480"/>
            <a:ext cx="1291680" cy="39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0280" rIns="80280" tIns="39960" bIns="39960">
            <a:spAutoFit/>
          </a:bodyPr>
          <a:p>
            <a:pPr algn="ctr">
              <a:lnSpc>
                <a:spcPct val="100000"/>
              </a:lnSpc>
              <a:spcBef>
                <a:spcPts val="1049"/>
              </a:spcBef>
            </a:pPr>
            <a:r>
              <a:rPr b="1" lang="it-IT" sz="2100" spc="-1" strike="noStrike">
                <a:solidFill>
                  <a:srgbClr val="c00000"/>
                </a:solidFill>
                <a:latin typeface="Calibri"/>
                <a:ea typeface="DejaVu Sans"/>
              </a:rPr>
              <a:t>MERCATO</a:t>
            </a:r>
            <a:endParaRPr b="0" lang="it-IT" sz="2100" spc="-1" strike="noStrike">
              <a:latin typeface="Arial"/>
            </a:endParaRPr>
          </a:p>
        </p:txBody>
      </p:sp>
      <p:sp>
        <p:nvSpPr>
          <p:cNvPr id="226" name="CustomShape 8"/>
          <p:cNvSpPr/>
          <p:nvPr/>
        </p:nvSpPr>
        <p:spPr>
          <a:xfrm>
            <a:off x="973080" y="2579760"/>
            <a:ext cx="2277360" cy="1750320"/>
          </a:xfrm>
          <a:prstGeom prst="ellipse">
            <a:avLst/>
          </a:prstGeom>
          <a:solidFill>
            <a:srgbClr val="f98c49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9"/>
          <p:cNvSpPr/>
          <p:nvPr/>
        </p:nvSpPr>
        <p:spPr>
          <a:xfrm>
            <a:off x="3305160" y="2266920"/>
            <a:ext cx="2728080" cy="2140920"/>
          </a:xfrm>
          <a:prstGeom prst="ellipse">
            <a:avLst/>
          </a:prstGeom>
          <a:solidFill>
            <a:srgbClr val="00b8ff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10"/>
          <p:cNvSpPr/>
          <p:nvPr/>
        </p:nvSpPr>
        <p:spPr>
          <a:xfrm>
            <a:off x="6089760" y="2440080"/>
            <a:ext cx="2278800" cy="1794600"/>
          </a:xfrm>
          <a:prstGeom prst="ellipse">
            <a:avLst/>
          </a:prstGeom>
          <a:solidFill>
            <a:srgbClr val="99ff66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11"/>
          <p:cNvSpPr/>
          <p:nvPr/>
        </p:nvSpPr>
        <p:spPr>
          <a:xfrm>
            <a:off x="1292400" y="2862360"/>
            <a:ext cx="1661400" cy="136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0280" rIns="80280" tIns="39960" bIns="39960">
            <a:spAutoFit/>
          </a:bodyPr>
          <a:p>
            <a:pPr algn="ctr">
              <a:lnSpc>
                <a:spcPct val="100000"/>
              </a:lnSpc>
              <a:spcBef>
                <a:spcPts val="1049"/>
              </a:spcBef>
            </a:pPr>
            <a:r>
              <a:rPr b="1" lang="it-IT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Concetto &amp; valutazione della fattibilità</a:t>
            </a:r>
            <a:endParaRPr b="0" lang="it-IT" sz="2100" spc="-1" strike="noStrike">
              <a:latin typeface="Arial"/>
            </a:endParaRPr>
          </a:p>
        </p:txBody>
      </p:sp>
      <p:sp>
        <p:nvSpPr>
          <p:cNvPr id="230" name="CustomShape 12"/>
          <p:cNvSpPr/>
          <p:nvPr/>
        </p:nvSpPr>
        <p:spPr>
          <a:xfrm>
            <a:off x="3500280" y="2800440"/>
            <a:ext cx="2339280" cy="104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0280" rIns="80280" tIns="39960" bIns="39960">
            <a:spAutoFit/>
          </a:bodyPr>
          <a:p>
            <a:pPr algn="ctr">
              <a:lnSpc>
                <a:spcPct val="100000"/>
              </a:lnSpc>
            </a:pPr>
            <a:r>
              <a:rPr b="1" lang="it-IT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Dimonstrazione</a:t>
            </a:r>
            <a:endParaRPr b="0" lang="it-IT" sz="2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Market Replication</a:t>
            </a:r>
            <a:endParaRPr b="0" lang="it-IT" sz="2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R&amp;D</a:t>
            </a:r>
            <a:endParaRPr b="0" lang="it-IT" sz="2100" spc="-1" strike="noStrike">
              <a:latin typeface="Arial"/>
            </a:endParaRPr>
          </a:p>
        </p:txBody>
      </p:sp>
      <p:sp>
        <p:nvSpPr>
          <p:cNvPr id="231" name="CustomShape 13"/>
          <p:cNvSpPr/>
          <p:nvPr/>
        </p:nvSpPr>
        <p:spPr>
          <a:xfrm>
            <a:off x="6080040" y="3090960"/>
            <a:ext cx="2523240" cy="39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0280" rIns="80280" tIns="39960" bIns="39960">
            <a:spAutoFit/>
          </a:bodyPr>
          <a:p>
            <a:pPr algn="ctr">
              <a:lnSpc>
                <a:spcPct val="100000"/>
              </a:lnSpc>
              <a:spcBef>
                <a:spcPts val="1049"/>
              </a:spcBef>
            </a:pPr>
            <a:r>
              <a:rPr b="1" lang="it-IT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Commercializzazione</a:t>
            </a:r>
            <a:endParaRPr b="0" lang="it-IT" sz="2100" spc="-1" strike="noStrike">
              <a:latin typeface="Arial"/>
            </a:endParaRPr>
          </a:p>
        </p:txBody>
      </p:sp>
      <p:sp>
        <p:nvSpPr>
          <p:cNvPr id="232" name="CustomShape 14"/>
          <p:cNvSpPr/>
          <p:nvPr/>
        </p:nvSpPr>
        <p:spPr>
          <a:xfrm>
            <a:off x="7118280" y="3710160"/>
            <a:ext cx="1605960" cy="414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0280" rIns="80280" tIns="39960" bIns="39960">
            <a:spAutoFit/>
          </a:bodyPr>
          <a:p>
            <a:pPr>
              <a:lnSpc>
                <a:spcPct val="100000"/>
              </a:lnSpc>
            </a:pPr>
            <a:r>
              <a:rPr b="1" lang="it-IT" sz="1100" spc="-1" strike="noStrike">
                <a:solidFill>
                  <a:srgbClr val="000000"/>
                </a:solidFill>
                <a:latin typeface="Verdana"/>
                <a:ea typeface="DejaVu Sans"/>
              </a:rPr>
              <a:t>SME window EU financial facilities</a:t>
            </a:r>
            <a:endParaRPr b="0" lang="it-IT" sz="1100" spc="-1" strike="noStrike">
              <a:latin typeface="Arial"/>
            </a:endParaRPr>
          </a:p>
        </p:txBody>
      </p:sp>
      <p:sp>
        <p:nvSpPr>
          <p:cNvPr id="233" name="CustomShape 15"/>
          <p:cNvSpPr/>
          <p:nvPr/>
        </p:nvSpPr>
        <p:spPr>
          <a:xfrm>
            <a:off x="6991200" y="2532240"/>
            <a:ext cx="1605960" cy="414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0280" rIns="80280" tIns="39960" bIns="39960">
            <a:spAutoFit/>
          </a:bodyPr>
          <a:p>
            <a:pPr>
              <a:lnSpc>
                <a:spcPct val="100000"/>
              </a:lnSpc>
            </a:pPr>
            <a:r>
              <a:rPr b="1" lang="it-IT" sz="1100" spc="-1" strike="noStrike">
                <a:solidFill>
                  <a:srgbClr val="000000"/>
                </a:solidFill>
                <a:latin typeface="Verdana"/>
                <a:ea typeface="DejaVu Sans"/>
              </a:rPr>
              <a:t>Pre-commercial procurement</a:t>
            </a:r>
            <a:endParaRPr b="0" lang="it-IT" sz="1100" spc="-1" strike="noStrike">
              <a:latin typeface="Arial"/>
            </a:endParaRPr>
          </a:p>
        </p:txBody>
      </p:sp>
      <p:sp>
        <p:nvSpPr>
          <p:cNvPr id="234" name="CustomShape 16"/>
          <p:cNvSpPr/>
          <p:nvPr/>
        </p:nvSpPr>
        <p:spPr>
          <a:xfrm>
            <a:off x="98280" y="1413000"/>
            <a:ext cx="8625600" cy="9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58920">
              <a:lnSpc>
                <a:spcPct val="100000"/>
              </a:lnSpc>
            </a:pPr>
            <a:r>
              <a:rPr b="1" lang="it-IT" sz="2400" spc="-1" strike="noStrike">
                <a:solidFill>
                  <a:srgbClr val="000000"/>
                </a:solidFill>
                <a:latin typeface="Verdana"/>
                <a:ea typeface="DejaVu Sans"/>
              </a:rPr>
              <a:t>Approccio senza soluzioni di continuità – 3 fasi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1"/>
          <p:cNvGrpSpPr/>
          <p:nvPr/>
        </p:nvGrpSpPr>
        <p:grpSpPr>
          <a:xfrm>
            <a:off x="324000" y="1052640"/>
            <a:ext cx="2663280" cy="5361840"/>
            <a:chOff x="324000" y="1052640"/>
            <a:chExt cx="2663280" cy="5361840"/>
          </a:xfrm>
        </p:grpSpPr>
        <p:grpSp>
          <p:nvGrpSpPr>
            <p:cNvPr id="236" name="Group 2"/>
            <p:cNvGrpSpPr/>
            <p:nvPr/>
          </p:nvGrpSpPr>
          <p:grpSpPr>
            <a:xfrm>
              <a:off x="324000" y="1052640"/>
              <a:ext cx="2663280" cy="5361840"/>
              <a:chOff x="324000" y="1052640"/>
              <a:chExt cx="2663280" cy="5361840"/>
            </a:xfrm>
          </p:grpSpPr>
          <p:sp>
            <p:nvSpPr>
              <p:cNvPr id="237" name="CustomShape 3"/>
              <p:cNvSpPr/>
              <p:nvPr/>
            </p:nvSpPr>
            <p:spPr>
              <a:xfrm>
                <a:off x="324000" y="1673280"/>
                <a:ext cx="2663280" cy="474120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8" name="CustomShape 4"/>
              <p:cNvSpPr/>
              <p:nvPr/>
            </p:nvSpPr>
            <p:spPr>
              <a:xfrm>
                <a:off x="611280" y="1052640"/>
                <a:ext cx="2188440" cy="6242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20520" rIns="20520" tIns="20520" bIns="20520">
                <a:spAutoFit/>
              </a:bodyPr>
              <a:p>
                <a:pPr algn="ctr">
                  <a:lnSpc>
                    <a:spcPct val="80000"/>
                  </a:lnSpc>
                  <a:spcBef>
                    <a:spcPts val="799"/>
                  </a:spcBef>
                </a:pPr>
                <a:r>
                  <a:rPr b="1" lang="it-IT" sz="1600" spc="-1" strike="noStrike">
                    <a:solidFill>
                      <a:srgbClr val="333399"/>
                    </a:solidFill>
                    <a:latin typeface="Verdana"/>
                    <a:ea typeface="DejaVu Sans"/>
                  </a:rPr>
                  <a:t> </a:t>
                </a:r>
                <a:r>
                  <a:rPr b="1" lang="it-IT" sz="1600" spc="-1" strike="noStrike">
                    <a:solidFill>
                      <a:srgbClr val="333399"/>
                    </a:solidFill>
                    <a:latin typeface="Verdana"/>
                    <a:ea typeface="DejaVu Sans"/>
                  </a:rPr>
                  <a:t>Fase 1: concetto e valutazione della fattibilità</a:t>
                </a:r>
                <a:endParaRPr b="0" lang="it-IT" sz="1600" spc="-1" strike="noStrike">
                  <a:latin typeface="Arial"/>
                </a:endParaRPr>
              </a:p>
            </p:txBody>
          </p:sp>
          <p:sp>
            <p:nvSpPr>
              <p:cNvPr id="239" name="CustomShape 5"/>
              <p:cNvSpPr/>
              <p:nvPr/>
            </p:nvSpPr>
            <p:spPr>
              <a:xfrm>
                <a:off x="512640" y="1852560"/>
                <a:ext cx="2320200" cy="3953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20520" rIns="20520" tIns="20520" bIns="20520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it-IT" sz="1400" spc="-1" strike="noStrike" u="sng">
                    <a:solidFill>
                      <a:srgbClr val="004386"/>
                    </a:solidFill>
                    <a:uFillTx/>
                    <a:latin typeface="Verdana"/>
                    <a:ea typeface="DejaVu Sans"/>
                  </a:rPr>
                  <a:t>Input</a:t>
                </a:r>
                <a:r>
                  <a:rPr b="1" lang="it-IT" sz="1400" spc="-1" strike="noStrike">
                    <a:solidFill>
                      <a:srgbClr val="004386"/>
                    </a:solidFill>
                    <a:latin typeface="Verdana"/>
                    <a:ea typeface="DejaVu Sans"/>
                  </a:rPr>
                  <a:t>: </a:t>
                </a:r>
                <a:endParaRPr b="0" lang="it-IT" sz="1400" spc="-1" strike="noStrike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b="1" lang="it-IT" sz="1400" spc="-1" strike="noStrike">
                    <a:solidFill>
                      <a:srgbClr val="004386"/>
                    </a:solidFill>
                    <a:latin typeface="Verdana"/>
                    <a:ea typeface="DejaVu Sans"/>
                  </a:rPr>
                  <a:t>Idea/Concept in "</a:t>
                </a:r>
                <a:r>
                  <a:rPr b="1" lang="it-IT" sz="1400" spc="-1" strike="noStrike">
                    <a:solidFill>
                      <a:srgbClr val="ff0000"/>
                    </a:solidFill>
                    <a:latin typeface="Verdana"/>
                    <a:ea typeface="DejaVu Sans"/>
                  </a:rPr>
                  <a:t>Business Plan I</a:t>
                </a:r>
                <a:r>
                  <a:rPr b="1" lang="it-IT" sz="1400" spc="-1" strike="noStrike">
                    <a:solidFill>
                      <a:srgbClr val="004386"/>
                    </a:solidFill>
                    <a:latin typeface="Verdana"/>
                    <a:ea typeface="DejaVu Sans"/>
                  </a:rPr>
                  <a:t>"</a:t>
                </a:r>
                <a:r>
                  <a:rPr b="1" lang="it-IT" sz="1400" spc="-1" strike="noStrike">
                    <a:solidFill>
                      <a:srgbClr val="004386"/>
                    </a:solidFill>
                    <a:latin typeface="Verdana"/>
                    <a:ea typeface="DejaVu Sans"/>
                  </a:rPr>
                  <a:t>	</a:t>
                </a:r>
                <a:endParaRPr b="0" lang="it-IT" sz="1400" spc="-1" strike="noStrike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b="1" lang="it-IT" sz="1400" spc="-1" strike="noStrike">
                    <a:solidFill>
                      <a:srgbClr val="004386"/>
                    </a:solidFill>
                    <a:latin typeface="Verdana"/>
                    <a:ea typeface="DejaVu Sans"/>
                  </a:rPr>
                  <a:t>(~ 10 pages) </a:t>
                </a:r>
                <a:endParaRPr b="0" lang="it-IT" sz="1400" spc="-1" strike="noStrike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endParaRPr b="0" lang="it-IT" sz="1400" spc="-1" strike="noStrike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endParaRPr b="0" lang="it-IT" sz="1400" spc="-1" strike="noStrike">
                  <a:latin typeface="Arial"/>
                </a:endParaRPr>
              </a:p>
              <a:p>
                <a:pPr algn="ctr">
                  <a:lnSpc>
                    <a:spcPct val="100000"/>
                  </a:lnSpc>
                  <a:spcAft>
                    <a:spcPts val="601"/>
                  </a:spcAft>
                </a:pPr>
                <a:r>
                  <a:rPr b="1" lang="it-IT" sz="1400" spc="-1" strike="noStrike" u="sng">
                    <a:solidFill>
                      <a:srgbClr val="004386"/>
                    </a:solidFill>
                    <a:uFillTx/>
                    <a:latin typeface="Verdana"/>
                    <a:ea typeface="DejaVu Sans"/>
                  </a:rPr>
                  <a:t>Main Activities</a:t>
                </a:r>
                <a:r>
                  <a:rPr b="1" lang="it-IT" sz="1400" spc="-1" strike="noStrike">
                    <a:solidFill>
                      <a:srgbClr val="004386"/>
                    </a:solidFill>
                    <a:latin typeface="Verdana"/>
                    <a:ea typeface="DejaVu Sans"/>
                  </a:rPr>
                  <a:t>:</a:t>
                </a:r>
                <a:endParaRPr b="0" lang="it-IT" sz="1400" spc="-1" strike="noStrike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b="1" lang="it-IT" sz="1400" spc="-1" strike="noStrike">
                    <a:solidFill>
                      <a:srgbClr val="004386"/>
                    </a:solidFill>
                    <a:latin typeface="Verdana"/>
                    <a:ea typeface="DejaVu Sans"/>
                  </a:rPr>
                  <a:t>Feasibility of concept</a:t>
                </a:r>
                <a:endParaRPr b="0" lang="it-IT" sz="1400" spc="-1" strike="noStrike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b="1" lang="it-IT" sz="1400" spc="-1" strike="noStrike">
                    <a:solidFill>
                      <a:srgbClr val="004386"/>
                    </a:solidFill>
                    <a:latin typeface="Verdana"/>
                    <a:ea typeface="DejaVu Sans"/>
                  </a:rPr>
                  <a:t>Risk assessment</a:t>
                </a:r>
                <a:endParaRPr b="0" lang="it-IT" sz="1400" spc="-1" strike="noStrike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b="1" lang="it-IT" sz="1400" spc="-1" strike="noStrike">
                    <a:solidFill>
                      <a:srgbClr val="004386"/>
                    </a:solidFill>
                    <a:latin typeface="Verdana"/>
                    <a:ea typeface="DejaVu Sans"/>
                  </a:rPr>
                  <a:t>IP regime</a:t>
                </a:r>
                <a:endParaRPr b="0" lang="it-IT" sz="1400" spc="-1" strike="noStrike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b="1" lang="it-IT" sz="1400" spc="-1" strike="noStrike">
                    <a:solidFill>
                      <a:srgbClr val="004386"/>
                    </a:solidFill>
                    <a:latin typeface="Verdana"/>
                    <a:ea typeface="DejaVu Sans"/>
                  </a:rPr>
                  <a:t>Partner search</a:t>
                </a:r>
                <a:endParaRPr b="0" lang="it-IT" sz="1400" spc="-1" strike="noStrike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b="1" lang="it-IT" sz="1400" spc="-1" strike="noStrike">
                    <a:solidFill>
                      <a:srgbClr val="004386"/>
                    </a:solidFill>
                    <a:latin typeface="Verdana"/>
                    <a:ea typeface="DejaVu Sans"/>
                  </a:rPr>
                  <a:t>Design study</a:t>
                </a:r>
                <a:endParaRPr b="0" lang="it-IT" sz="1400" spc="-1" strike="noStrike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b="1" lang="it-IT" sz="1400" spc="-1" strike="noStrike">
                    <a:solidFill>
                      <a:srgbClr val="004386"/>
                    </a:solidFill>
                    <a:latin typeface="Verdana"/>
                    <a:ea typeface="DejaVu Sans"/>
                  </a:rPr>
                  <a:t>Pilot application</a:t>
                </a:r>
                <a:endParaRPr b="0" lang="it-IT" sz="1400" spc="-1" strike="noStrike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endParaRPr b="0" lang="it-IT" sz="1400" spc="-1" strike="noStrike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endParaRPr b="0" lang="it-IT" sz="1400" spc="-1" strike="noStrike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b="1" lang="it-IT" sz="1400" spc="-1" strike="noStrike" u="sng">
                    <a:solidFill>
                      <a:srgbClr val="004386"/>
                    </a:solidFill>
                    <a:uFillTx/>
                    <a:latin typeface="Verdana"/>
                    <a:ea typeface="DejaVu Sans"/>
                  </a:rPr>
                  <a:t>Output</a:t>
                </a:r>
                <a:r>
                  <a:rPr b="1" lang="it-IT" sz="1400" spc="-1" strike="noStrike">
                    <a:solidFill>
                      <a:srgbClr val="004386"/>
                    </a:solidFill>
                    <a:latin typeface="Verdana"/>
                    <a:ea typeface="DejaVu Sans"/>
                  </a:rPr>
                  <a:t>: elaborated "</a:t>
                </a:r>
                <a:r>
                  <a:rPr b="1" lang="it-IT" sz="1400" spc="-1" strike="noStrike">
                    <a:solidFill>
                      <a:srgbClr val="ff0000"/>
                    </a:solidFill>
                    <a:latin typeface="Verdana"/>
                    <a:ea typeface="DejaVu Sans"/>
                  </a:rPr>
                  <a:t>Business plan II</a:t>
                </a:r>
                <a:r>
                  <a:rPr b="1" lang="it-IT" sz="1400" spc="-1" strike="noStrike">
                    <a:solidFill>
                      <a:srgbClr val="004386"/>
                    </a:solidFill>
                    <a:latin typeface="Verdana"/>
                    <a:ea typeface="DejaVu Sans"/>
                  </a:rPr>
                  <a:t>"</a:t>
                </a:r>
                <a:endParaRPr b="0" lang="it-IT" sz="1400" spc="-1" strike="noStrike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endParaRPr b="0" lang="it-IT" sz="1400" spc="-1" strike="noStrike">
                  <a:latin typeface="Arial"/>
                </a:endParaRPr>
              </a:p>
            </p:txBody>
          </p:sp>
        </p:grpSp>
        <p:sp>
          <p:nvSpPr>
            <p:cNvPr id="240" name="CustomShape 6"/>
            <p:cNvSpPr/>
            <p:nvPr/>
          </p:nvSpPr>
          <p:spPr>
            <a:xfrm>
              <a:off x="817560" y="5691240"/>
              <a:ext cx="1850400" cy="66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20520" rIns="20520" tIns="20520" bIns="20520">
              <a:spAutoFit/>
            </a:bodyPr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b="1" lang="it-IT" sz="1200" spc="-1" strike="noStrike">
                  <a:solidFill>
                    <a:srgbClr val="000000"/>
                  </a:solidFill>
                  <a:latin typeface="Verdana"/>
                  <a:ea typeface="DejaVu Sans"/>
                </a:rPr>
                <a:t>Lump sum: around 50.000 €</a:t>
              </a:r>
              <a:endParaRPr b="0" lang="it-IT" sz="12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b="1" lang="it-IT" sz="1200" spc="-1" strike="noStrike">
                  <a:solidFill>
                    <a:srgbClr val="000000"/>
                  </a:solidFill>
                  <a:latin typeface="Verdana"/>
                  <a:ea typeface="DejaVu Sans"/>
                </a:rPr>
                <a:t>~ 6 months</a:t>
              </a:r>
              <a:endParaRPr b="0" lang="it-IT" sz="1200" spc="-1" strike="noStrike">
                <a:latin typeface="Arial"/>
              </a:endParaRPr>
            </a:p>
          </p:txBody>
        </p:sp>
      </p:grpSp>
      <p:grpSp>
        <p:nvGrpSpPr>
          <p:cNvPr id="241" name="Group 7"/>
          <p:cNvGrpSpPr/>
          <p:nvPr/>
        </p:nvGrpSpPr>
        <p:grpSpPr>
          <a:xfrm>
            <a:off x="3132000" y="1089000"/>
            <a:ext cx="2736360" cy="5292000"/>
            <a:chOff x="3132000" y="1089000"/>
            <a:chExt cx="2736360" cy="5292000"/>
          </a:xfrm>
        </p:grpSpPr>
        <p:sp>
          <p:nvSpPr>
            <p:cNvPr id="242" name="CustomShape 8"/>
            <p:cNvSpPr/>
            <p:nvPr/>
          </p:nvSpPr>
          <p:spPr>
            <a:xfrm>
              <a:off x="3132000" y="1673280"/>
              <a:ext cx="2734560" cy="47077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" name="CustomShape 9"/>
            <p:cNvSpPr/>
            <p:nvPr/>
          </p:nvSpPr>
          <p:spPr>
            <a:xfrm>
              <a:off x="3387600" y="1089000"/>
              <a:ext cx="2270880" cy="551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20520" rIns="20520" tIns="20520" bIns="20520">
              <a:spAutoFit/>
            </a:bodyPr>
            <a:p>
              <a:pPr algn="ctr">
                <a:lnSpc>
                  <a:spcPct val="70000"/>
                </a:lnSpc>
                <a:spcBef>
                  <a:spcPts val="1199"/>
                </a:spcBef>
              </a:pPr>
              <a:r>
                <a:rPr b="1" lang="it-IT" sz="1600" spc="-1" strike="noStrike">
                  <a:solidFill>
                    <a:srgbClr val="333399"/>
                  </a:solidFill>
                  <a:latin typeface="Verdana"/>
                  <a:ea typeface="DejaVu Sans"/>
                </a:rPr>
                <a:t>Fase 2:  R&amp;D, dimostrazione, market replication</a:t>
              </a:r>
              <a:endParaRPr b="0" lang="it-IT" sz="1600" spc="-1" strike="noStrike">
                <a:latin typeface="Arial"/>
              </a:endParaRPr>
            </a:p>
          </p:txBody>
        </p:sp>
        <p:sp>
          <p:nvSpPr>
            <p:cNvPr id="244" name="CustomShape 10"/>
            <p:cNvSpPr/>
            <p:nvPr/>
          </p:nvSpPr>
          <p:spPr>
            <a:xfrm>
              <a:off x="3206880" y="1827360"/>
              <a:ext cx="2661480" cy="3705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20520" rIns="20520" tIns="20520" bIns="20520">
              <a:spAutoFit/>
            </a:bodyPr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1" lang="it-IT" sz="1400" spc="-1" strike="noStrike" u="sng">
                  <a:solidFill>
                    <a:srgbClr val="004386"/>
                  </a:solidFill>
                  <a:uFillTx/>
                  <a:latin typeface="Verdana"/>
                  <a:ea typeface="DejaVu Sans"/>
                </a:rPr>
                <a:t>Input: </a:t>
              </a:r>
              <a:endParaRPr b="0" lang="it-IT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1400" spc="-1" strike="noStrike">
                  <a:solidFill>
                    <a:srgbClr val="004386"/>
                  </a:solidFill>
                  <a:latin typeface="Verdana"/>
                  <a:ea typeface="DejaVu Sans"/>
                </a:rPr>
                <a:t>"</a:t>
              </a:r>
              <a:r>
                <a:rPr b="1" lang="it-IT" sz="1400" spc="-1" strike="noStrike">
                  <a:solidFill>
                    <a:srgbClr val="ff0000"/>
                  </a:solidFill>
                  <a:latin typeface="Verdana"/>
                  <a:ea typeface="DejaVu Sans"/>
                </a:rPr>
                <a:t>Business plan II</a:t>
              </a:r>
              <a:r>
                <a:rPr b="1" lang="it-IT" sz="1400" spc="-1" strike="noStrike">
                  <a:solidFill>
                    <a:srgbClr val="004386"/>
                  </a:solidFill>
                  <a:latin typeface="Verdana"/>
                  <a:ea typeface="DejaVu Sans"/>
                </a:rPr>
                <a:t>" </a:t>
              </a:r>
              <a:r>
                <a:rPr b="1" lang="it-IT" sz="1800" spc="-1" strike="noStrike">
                  <a:solidFill>
                    <a:srgbClr val="2d5ec1"/>
                  </a:solidFill>
                  <a:latin typeface="Verdana"/>
                  <a:ea typeface="DejaVu Sans"/>
                </a:rPr>
                <a:t>+</a:t>
              </a:r>
              <a:r>
                <a:rPr b="1" lang="it-IT" sz="1400" spc="-1" strike="noStrike">
                  <a:solidFill>
                    <a:srgbClr val="004386"/>
                  </a:solidFill>
                  <a:latin typeface="Verdana"/>
                  <a:ea typeface="DejaVu Sans"/>
                </a:rPr>
                <a:t> "</a:t>
              </a:r>
              <a:r>
                <a:rPr b="1" lang="it-IT" sz="1400" spc="-1" strike="noStrike">
                  <a:solidFill>
                    <a:srgbClr val="ff0000"/>
                  </a:solidFill>
                  <a:latin typeface="Verdana"/>
                  <a:ea typeface="DejaVu Sans"/>
                </a:rPr>
                <a:t>Description of activities under Phase2</a:t>
              </a:r>
              <a:r>
                <a:rPr b="1" lang="it-IT" sz="1400" spc="-1" strike="noStrike">
                  <a:solidFill>
                    <a:srgbClr val="004386"/>
                  </a:solidFill>
                  <a:latin typeface="Verdana"/>
                  <a:ea typeface="DejaVu Sans"/>
                </a:rPr>
                <a:t>" (~ 30 pp.)</a:t>
              </a:r>
              <a:endParaRPr b="0" lang="it-IT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spcBef>
                  <a:spcPts val="499"/>
                </a:spcBef>
              </a:pPr>
              <a:endParaRPr b="0" lang="it-IT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spcBef>
                  <a:spcPts val="700"/>
                </a:spcBef>
                <a:spcAft>
                  <a:spcPts val="601"/>
                </a:spcAft>
              </a:pPr>
              <a:r>
                <a:rPr b="1" lang="it-IT" sz="1400" spc="-1" strike="noStrike" u="sng">
                  <a:solidFill>
                    <a:srgbClr val="004386"/>
                  </a:solidFill>
                  <a:uFillTx/>
                  <a:latin typeface="Verdana"/>
                  <a:ea typeface="DejaVu Sans"/>
                </a:rPr>
                <a:t>Main Activities:</a:t>
              </a:r>
              <a:endParaRPr b="0" lang="it-IT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1400" spc="-1" strike="noStrike">
                  <a:solidFill>
                    <a:srgbClr val="004386"/>
                  </a:solidFill>
                  <a:latin typeface="Verdana"/>
                  <a:ea typeface="DejaVu Sans"/>
                </a:rPr>
                <a:t>Development Prototyping </a:t>
              </a:r>
              <a:endParaRPr b="0" lang="it-IT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1400" spc="-1" strike="noStrike">
                  <a:solidFill>
                    <a:srgbClr val="004386"/>
                  </a:solidFill>
                  <a:latin typeface="Verdana"/>
                  <a:ea typeface="DejaVu Sans"/>
                </a:rPr>
                <a:t>Testing </a:t>
              </a:r>
              <a:endParaRPr b="0" lang="it-IT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1400" spc="-1" strike="noStrike">
                  <a:solidFill>
                    <a:srgbClr val="004386"/>
                  </a:solidFill>
                  <a:latin typeface="Verdana"/>
                  <a:ea typeface="DejaVu Sans"/>
                </a:rPr>
                <a:t>Piloting </a:t>
              </a:r>
              <a:endParaRPr b="0" lang="it-IT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1400" spc="-1" strike="noStrike">
                  <a:solidFill>
                    <a:srgbClr val="004386"/>
                  </a:solidFill>
                  <a:latin typeface="Verdana"/>
                  <a:ea typeface="DejaVu Sans"/>
                </a:rPr>
                <a:t>Miniaturisation </a:t>
              </a:r>
              <a:endParaRPr b="0" lang="it-IT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1400" spc="-1" strike="noStrike">
                  <a:solidFill>
                    <a:srgbClr val="004386"/>
                  </a:solidFill>
                  <a:latin typeface="Verdana"/>
                  <a:ea typeface="DejaVu Sans"/>
                </a:rPr>
                <a:t>Scaling-up </a:t>
              </a:r>
              <a:endParaRPr b="0" lang="it-IT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1400" spc="-1" strike="noStrike">
                  <a:solidFill>
                    <a:srgbClr val="004386"/>
                  </a:solidFill>
                  <a:latin typeface="Verdana"/>
                  <a:ea typeface="DejaVu Sans"/>
                </a:rPr>
                <a:t>Market replication</a:t>
              </a:r>
              <a:endParaRPr b="0" lang="it-IT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endParaRPr b="0" lang="it-IT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spcBef>
                  <a:spcPts val="700"/>
                </a:spcBef>
              </a:pPr>
              <a:r>
                <a:rPr b="1" lang="it-IT" sz="1400" spc="-1" strike="noStrike" u="sng">
                  <a:solidFill>
                    <a:srgbClr val="004386"/>
                  </a:solidFill>
                  <a:uFillTx/>
                  <a:latin typeface="Verdana"/>
                  <a:ea typeface="DejaVu Sans"/>
                </a:rPr>
                <a:t>Output</a:t>
              </a:r>
              <a:r>
                <a:rPr b="1" lang="it-IT" sz="1400" spc="-1" strike="noStrike">
                  <a:solidFill>
                    <a:srgbClr val="004386"/>
                  </a:solidFill>
                  <a:latin typeface="Verdana"/>
                  <a:ea typeface="DejaVu Sans"/>
                </a:rPr>
                <a:t>: investor-ready "</a:t>
              </a:r>
              <a:r>
                <a:rPr b="1" lang="it-IT" sz="1400" spc="-1" strike="noStrike">
                  <a:solidFill>
                    <a:srgbClr val="ff0000"/>
                  </a:solidFill>
                  <a:latin typeface="Verdana"/>
                  <a:ea typeface="DejaVu Sans"/>
                </a:rPr>
                <a:t>Business plan III</a:t>
              </a:r>
              <a:r>
                <a:rPr b="1" lang="it-IT" sz="1400" spc="-1" strike="noStrike">
                  <a:solidFill>
                    <a:srgbClr val="004386"/>
                  </a:solidFill>
                  <a:latin typeface="Verdana"/>
                  <a:ea typeface="DejaVu Sans"/>
                </a:rPr>
                <a:t>"</a:t>
              </a:r>
              <a:endParaRPr b="0" lang="it-IT" sz="1400" spc="-1" strike="noStrike">
                <a:latin typeface="Arial"/>
              </a:endParaRPr>
            </a:p>
          </p:txBody>
        </p:sp>
        <p:sp>
          <p:nvSpPr>
            <p:cNvPr id="245" name="CustomShape 11"/>
            <p:cNvSpPr/>
            <p:nvPr/>
          </p:nvSpPr>
          <p:spPr>
            <a:xfrm>
              <a:off x="3416400" y="5691240"/>
              <a:ext cx="2242440" cy="6649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20520" rIns="20520" tIns="20520" bIns="20520">
              <a:spAutoFit/>
            </a:bodyPr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b="1" lang="it-IT" sz="1200" spc="-1" strike="noStrike">
                  <a:solidFill>
                    <a:srgbClr val="000000"/>
                  </a:solidFill>
                  <a:latin typeface="Verdana"/>
                  <a:ea typeface="DejaVu Sans"/>
                </a:rPr>
                <a:t>Output based payments: </a:t>
              </a:r>
              <a:endParaRPr b="0" lang="it-IT" sz="12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1200" spc="-1" strike="noStrike">
                  <a:solidFill>
                    <a:srgbClr val="000000"/>
                  </a:solidFill>
                  <a:latin typeface="Verdana"/>
                  <a:ea typeface="DejaVu Sans"/>
                </a:rPr>
                <a:t>1 to 3 M€ EU funding</a:t>
              </a:r>
              <a:endParaRPr b="0" lang="it-IT" sz="12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b="1" lang="it-IT" sz="1200" spc="-1" strike="noStrike">
                  <a:solidFill>
                    <a:srgbClr val="000000"/>
                  </a:solidFill>
                  <a:latin typeface="Verdana"/>
                  <a:ea typeface="DejaVu Sans"/>
                </a:rPr>
                <a:t>~ 12 to 24 months</a:t>
              </a:r>
              <a:endParaRPr b="0" lang="it-IT" sz="1200" spc="-1" strike="noStrike">
                <a:latin typeface="Arial"/>
              </a:endParaRPr>
            </a:p>
          </p:txBody>
        </p:sp>
      </p:grpSp>
      <p:grpSp>
        <p:nvGrpSpPr>
          <p:cNvPr id="246" name="Group 12"/>
          <p:cNvGrpSpPr/>
          <p:nvPr/>
        </p:nvGrpSpPr>
        <p:grpSpPr>
          <a:xfrm>
            <a:off x="179280" y="981000"/>
            <a:ext cx="8713800" cy="5397480"/>
            <a:chOff x="179280" y="981000"/>
            <a:chExt cx="8713800" cy="5397480"/>
          </a:xfrm>
        </p:grpSpPr>
        <p:sp>
          <p:nvSpPr>
            <p:cNvPr id="247" name="Line 13"/>
            <p:cNvSpPr/>
            <p:nvPr/>
          </p:nvSpPr>
          <p:spPr>
            <a:xfrm>
              <a:off x="179280" y="6378480"/>
              <a:ext cx="8713800" cy="0"/>
            </a:xfrm>
            <a:prstGeom prst="line">
              <a:avLst/>
            </a:prstGeom>
            <a:ln w="12600">
              <a:solidFill>
                <a:schemeClr val="tx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8" name="Line 14"/>
            <p:cNvSpPr/>
            <p:nvPr/>
          </p:nvSpPr>
          <p:spPr>
            <a:xfrm flipV="1">
              <a:off x="179280" y="981000"/>
              <a:ext cx="0" cy="5397480"/>
            </a:xfrm>
            <a:prstGeom prst="line">
              <a:avLst/>
            </a:prstGeom>
            <a:ln w="12600">
              <a:solidFill>
                <a:schemeClr val="tx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49" name="Group 15"/>
          <p:cNvGrpSpPr/>
          <p:nvPr/>
        </p:nvGrpSpPr>
        <p:grpSpPr>
          <a:xfrm>
            <a:off x="5981760" y="1089000"/>
            <a:ext cx="2766240" cy="5292000"/>
            <a:chOff x="5981760" y="1089000"/>
            <a:chExt cx="2766240" cy="5292000"/>
          </a:xfrm>
        </p:grpSpPr>
        <p:sp>
          <p:nvSpPr>
            <p:cNvPr id="250" name="CustomShape 16"/>
            <p:cNvSpPr/>
            <p:nvPr/>
          </p:nvSpPr>
          <p:spPr>
            <a:xfrm>
              <a:off x="5981760" y="1673280"/>
              <a:ext cx="2766240" cy="470772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20520" rIns="20520" tIns="20520" bIns="2052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it-IT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1200" spc="-1" strike="noStrike">
                  <a:solidFill>
                    <a:srgbClr val="000000"/>
                  </a:solidFill>
                  <a:latin typeface="Verdana"/>
                  <a:ea typeface="DejaVu Sans"/>
                </a:rPr>
                <a:t>No direct funding</a:t>
              </a:r>
              <a:endParaRPr b="0" lang="it-IT" sz="1200" spc="-1" strike="noStrike">
                <a:latin typeface="Arial"/>
              </a:endParaRPr>
            </a:p>
          </p:txBody>
        </p:sp>
        <p:sp>
          <p:nvSpPr>
            <p:cNvPr id="251" name="CustomShape 17"/>
            <p:cNvSpPr/>
            <p:nvPr/>
          </p:nvSpPr>
          <p:spPr>
            <a:xfrm>
              <a:off x="6156360" y="1089000"/>
              <a:ext cx="2571120" cy="429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20520" rIns="20520" tIns="20520" bIns="20520">
              <a:spAutoFit/>
            </a:bodyPr>
            <a:p>
              <a:pPr algn="ctr">
                <a:lnSpc>
                  <a:spcPct val="80000"/>
                </a:lnSpc>
                <a:spcBef>
                  <a:spcPts val="799"/>
                </a:spcBef>
              </a:pPr>
              <a:r>
                <a:rPr b="1" lang="it-IT" sz="1600" spc="-1" strike="noStrike">
                  <a:solidFill>
                    <a:srgbClr val="333399"/>
                  </a:solidFill>
                  <a:latin typeface="Verdana"/>
                  <a:ea typeface="DejaVu Sans"/>
                </a:rPr>
                <a:t>Fase 3:     Commercializzazione</a:t>
              </a:r>
              <a:endParaRPr b="0" lang="it-IT" sz="1600" spc="-1" strike="noStrike">
                <a:latin typeface="Arial"/>
              </a:endParaRPr>
            </a:p>
          </p:txBody>
        </p:sp>
        <p:sp>
          <p:nvSpPr>
            <p:cNvPr id="252" name="CustomShape 18"/>
            <p:cNvSpPr/>
            <p:nvPr/>
          </p:nvSpPr>
          <p:spPr>
            <a:xfrm>
              <a:off x="6046920" y="1674720"/>
              <a:ext cx="2680560" cy="3970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20520" rIns="20520" tIns="20520" bIns="2052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it-IT" sz="1400" spc="-1" strike="noStrike" u="sng">
                  <a:solidFill>
                    <a:srgbClr val="004386"/>
                  </a:solidFill>
                  <a:uFillTx/>
                  <a:latin typeface="Verdana"/>
                  <a:ea typeface="DejaVu Sans"/>
                </a:rPr>
                <a:t>Input</a:t>
              </a:r>
              <a:r>
                <a:rPr b="1" lang="it-IT" sz="1400" spc="-1" strike="noStrike">
                  <a:solidFill>
                    <a:srgbClr val="004386"/>
                  </a:solidFill>
                  <a:latin typeface="Verdana"/>
                  <a:ea typeface="DejaVu Sans"/>
                </a:rPr>
                <a:t>: </a:t>
              </a:r>
              <a:endParaRPr b="0" lang="it-IT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1400" spc="-1" strike="noStrike">
                  <a:solidFill>
                    <a:srgbClr val="004386"/>
                  </a:solidFill>
                  <a:latin typeface="Verdana"/>
                  <a:ea typeface="DejaVu Sans"/>
                </a:rPr>
                <a:t>"</a:t>
              </a:r>
              <a:r>
                <a:rPr b="1" lang="it-IT" sz="1400" spc="-1" strike="noStrike">
                  <a:solidFill>
                    <a:srgbClr val="ff0000"/>
                  </a:solidFill>
                  <a:latin typeface="Verdana"/>
                  <a:ea typeface="DejaVu Sans"/>
                </a:rPr>
                <a:t>Business plan III</a:t>
              </a:r>
              <a:r>
                <a:rPr b="1" lang="it-IT" sz="1400" spc="-1" strike="noStrike">
                  <a:solidFill>
                    <a:srgbClr val="004386"/>
                  </a:solidFill>
                  <a:latin typeface="Verdana"/>
                  <a:ea typeface="DejaVu Sans"/>
                </a:rPr>
                <a:t>"</a:t>
              </a:r>
              <a:endParaRPr b="0" lang="it-IT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it-IT" sz="1400" spc="-1" strike="noStrike">
                  <a:solidFill>
                    <a:srgbClr val="004386"/>
                  </a:solidFill>
                  <a:latin typeface="Verdana"/>
                  <a:ea typeface="DejaVu Sans"/>
                </a:rPr>
                <a:t>+</a:t>
              </a:r>
              <a:endParaRPr b="0" lang="it-IT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b="1" lang="it-IT" sz="1400" spc="-1" strike="noStrike" u="sng">
                  <a:solidFill>
                    <a:srgbClr val="004386"/>
                  </a:solidFill>
                  <a:uFillTx/>
                  <a:latin typeface="Verdana"/>
                  <a:ea typeface="DejaVu Sans"/>
                </a:rPr>
                <a:t>Opportunities</a:t>
              </a:r>
              <a:r>
                <a:rPr b="1" lang="it-IT" sz="1400" spc="-1" strike="noStrike">
                  <a:solidFill>
                    <a:srgbClr val="004386"/>
                  </a:solidFill>
                  <a:latin typeface="Verdana"/>
                  <a:ea typeface="DejaVu Sans"/>
                </a:rPr>
                <a:t>:</a:t>
              </a:r>
              <a:endParaRPr b="0" lang="it-IT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b="1" lang="it-IT" sz="1400" spc="-1" strike="noStrike">
                  <a:solidFill>
                    <a:srgbClr val="ff0000"/>
                  </a:solidFill>
                  <a:latin typeface="Verdana"/>
                  <a:ea typeface="DejaVu Sans"/>
                </a:rPr>
                <a:t>'Quality label</a:t>
              </a:r>
              <a:r>
                <a:rPr b="1" lang="it-IT" sz="1400" spc="-1" strike="noStrike">
                  <a:solidFill>
                    <a:srgbClr val="004386"/>
                  </a:solidFill>
                  <a:latin typeface="Verdana"/>
                  <a:ea typeface="DejaVu Sans"/>
                </a:rPr>
                <a:t>' for successful Phase 1 &amp; 2</a:t>
              </a:r>
              <a:endParaRPr b="0" lang="it-IT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endParaRPr b="0" lang="it-IT" sz="1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b="1" lang="it-IT" sz="1300" spc="-1" strike="noStrike">
                  <a:solidFill>
                    <a:srgbClr val="004386"/>
                  </a:solidFill>
                  <a:latin typeface="Verdana"/>
                  <a:ea typeface="DejaVu Sans"/>
                </a:rPr>
                <a:t>Easier access to private finance</a:t>
              </a:r>
              <a:endParaRPr b="0" lang="it-IT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b="1" lang="it-IT" sz="1300" spc="-1" strike="noStrike">
                  <a:solidFill>
                    <a:srgbClr val="004386"/>
                  </a:solidFill>
                  <a:latin typeface="Verdana"/>
                  <a:ea typeface="DejaVu Sans"/>
                </a:rPr>
                <a:t>Support via networking, training, coaching, information, addressing i.a. IP management, knowledge sharing, dissemination</a:t>
              </a:r>
              <a:endParaRPr b="0" lang="it-IT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spcBef>
                  <a:spcPts val="601"/>
                </a:spcBef>
              </a:pPr>
              <a:r>
                <a:rPr b="1" lang="it-IT" sz="1300" spc="-1" strike="noStrike">
                  <a:solidFill>
                    <a:srgbClr val="004386"/>
                  </a:solidFill>
                  <a:latin typeface="Verdana"/>
                  <a:ea typeface="DejaVu Sans"/>
                </a:rPr>
                <a:t>SME window in the EU financial facilities (debt facility and equity facility)</a:t>
              </a:r>
              <a:endParaRPr b="0" lang="it-IT" sz="13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nodeType="clickEffect" fill="hold">
                      <p:stCondLst>
                        <p:cond delay="indefinite"/>
                      </p:stCondLst>
                      <p:childTnLst>
                        <p:par>
                          <p:cTn id="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nodeType="clickEffect" fill="hold">
                      <p:stCondLst>
                        <p:cond delay="indefinite"/>
                      </p:stCondLst>
                      <p:childTnLst>
                        <p:par>
                          <p:cTn id="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179280" y="2060640"/>
            <a:ext cx="8640000" cy="468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lvl="1" marL="779400" indent="-3214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9fba"/>
              </a:buClr>
              <a:buFont typeface="Symbol"/>
              <a:buChar char=""/>
            </a:pPr>
            <a:r>
              <a:rPr b="0" lang="it-IT" sz="1800" spc="-1" strike="noStrike">
                <a:solidFill>
                  <a:srgbClr val="000000"/>
                </a:solidFill>
                <a:latin typeface="Verdana"/>
              </a:rPr>
              <a:t>Indirizzato a tutti i tipi di M&amp;PMI innovative che presentino una forte volontà di crescere, svilupparsi e internazionalizzarsi</a:t>
            </a:r>
            <a:endParaRPr b="0" lang="it-IT" sz="1800" spc="-1" strike="noStrike">
              <a:latin typeface="Arial"/>
            </a:endParaRPr>
          </a:p>
          <a:p>
            <a:pPr lvl="1" marL="779400" indent="-3214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9fba"/>
              </a:buClr>
              <a:buFont typeface="Symbol"/>
              <a:buChar char=""/>
            </a:pPr>
            <a:r>
              <a:rPr b="0" lang="it-IT" sz="1800" spc="-1" strike="noStrike">
                <a:solidFill>
                  <a:srgbClr val="000000"/>
                </a:solidFill>
                <a:latin typeface="Verdana"/>
              </a:rPr>
              <a:t>Solo M&amp;PMI potranno richiedere finanziamenti (</a:t>
            </a:r>
            <a:r>
              <a:rPr b="0" lang="it-IT" sz="1800" spc="-1" strike="noStrike" u="sng">
                <a:solidFill>
                  <a:srgbClr val="000000"/>
                </a:solidFill>
                <a:uFillTx/>
                <a:latin typeface="Verdana"/>
              </a:rPr>
              <a:t>sostegno a una sola impresa</a:t>
            </a:r>
            <a:r>
              <a:rPr b="0" lang="it-IT" sz="1800" spc="-1" strike="noStrike">
                <a:solidFill>
                  <a:srgbClr val="000000"/>
                </a:solidFill>
                <a:latin typeface="Verdana"/>
              </a:rPr>
              <a:t> è possibile, ma collaborazione certamente consigliabile)</a:t>
            </a:r>
            <a:endParaRPr b="0" lang="it-IT" sz="1800" spc="-1" strike="noStrike">
              <a:latin typeface="Arial"/>
            </a:endParaRPr>
          </a:p>
          <a:p>
            <a:pPr lvl="1" marL="779400" indent="-3214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9fba"/>
              </a:buClr>
              <a:buFont typeface="Symbol"/>
              <a:buChar char=""/>
            </a:pPr>
            <a:r>
              <a:rPr b="0" lang="it-IT" sz="1800" spc="-1" strike="noStrike" u="sng">
                <a:solidFill>
                  <a:srgbClr val="000000"/>
                </a:solidFill>
                <a:uFillTx/>
                <a:latin typeface="Verdana"/>
              </a:rPr>
              <a:t>Competitivo</a:t>
            </a:r>
            <a:r>
              <a:rPr b="0" lang="it-IT" sz="1800" spc="-1" strike="noStrike">
                <a:solidFill>
                  <a:srgbClr val="000000"/>
                </a:solidFill>
                <a:latin typeface="Verdana"/>
              </a:rPr>
              <a:t>, dimensione EU </a:t>
            </a:r>
            <a:r>
              <a:rPr b="0" lang="it-IT" sz="1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it-IT" sz="1800" spc="-1" strike="noStrike">
                <a:solidFill>
                  <a:srgbClr val="000000"/>
                </a:solidFill>
                <a:latin typeface="Verdana"/>
              </a:rPr>
              <a:t> solo le migliori idee passano la fase 1</a:t>
            </a:r>
            <a:endParaRPr b="0" lang="it-IT" sz="1800" spc="-1" strike="noStrike">
              <a:latin typeface="Arial"/>
            </a:endParaRPr>
          </a:p>
          <a:p>
            <a:pPr lvl="1" marL="779400" indent="-3214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9fba"/>
              </a:buClr>
              <a:buFont typeface="Symbol"/>
              <a:buChar char=""/>
            </a:pPr>
            <a:r>
              <a:rPr b="0" lang="it-IT" sz="1800" spc="-1" strike="noStrike">
                <a:solidFill>
                  <a:srgbClr val="000000"/>
                </a:solidFill>
                <a:latin typeface="Verdana"/>
              </a:rPr>
              <a:t>Orientato al mercato; attività close-to-market: </a:t>
            </a:r>
            <a:r>
              <a:rPr b="0" lang="it-IT" sz="1800" spc="-1" strike="noStrike" u="sng">
                <a:solidFill>
                  <a:srgbClr val="000000"/>
                </a:solidFill>
                <a:uFillTx/>
                <a:latin typeface="Verdana"/>
              </a:rPr>
              <a:t>finanziamento al 70%</a:t>
            </a:r>
            <a:endParaRPr b="0" lang="it-IT" sz="1800" spc="-1" strike="noStrike">
              <a:latin typeface="Arial"/>
            </a:endParaRPr>
          </a:p>
          <a:p>
            <a:pPr lvl="1" marL="779400" indent="-3214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9fba"/>
              </a:buClr>
              <a:buFont typeface="Symbol"/>
              <a:buChar char=""/>
            </a:pPr>
            <a:r>
              <a:rPr b="0" lang="it-IT" sz="1800" spc="-1" strike="noStrike">
                <a:solidFill>
                  <a:srgbClr val="000000"/>
                </a:solidFill>
                <a:latin typeface="Verdana"/>
              </a:rPr>
              <a:t>Costituito da 3 fasi – più il coaching</a:t>
            </a:r>
            <a:endParaRPr b="0" lang="it-IT" sz="1800" spc="-1" strike="noStrike">
              <a:latin typeface="Arial"/>
            </a:endParaRPr>
          </a:p>
          <a:p>
            <a:pPr lvl="1" marL="779400" indent="-3214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9fba"/>
              </a:buClr>
              <a:buFont typeface="Symbol"/>
              <a:buChar char=""/>
            </a:pPr>
            <a:r>
              <a:rPr b="0" lang="it-IT" sz="1800" spc="-1" strike="noStrike">
                <a:solidFill>
                  <a:srgbClr val="000000"/>
                </a:solidFill>
                <a:latin typeface="Verdana"/>
              </a:rPr>
              <a:t>Possibilità di entrare nella fase 1 e fase 2</a:t>
            </a:r>
            <a:endParaRPr b="0" lang="it-IT" sz="1800" spc="-1" strike="noStrike">
              <a:latin typeface="Arial"/>
            </a:endParaRPr>
          </a:p>
          <a:p>
            <a:pPr lvl="1" marL="779400" indent="-3214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9fba"/>
              </a:buClr>
              <a:buFont typeface="Symbol"/>
              <a:buChar char=""/>
            </a:pPr>
            <a:r>
              <a:rPr b="0" lang="it-IT" sz="1800" spc="-1" strike="noStrike">
                <a:solidFill>
                  <a:srgbClr val="000000"/>
                </a:solidFill>
                <a:latin typeface="Verdana"/>
              </a:rPr>
              <a:t>Applicato in tutte le 'societal challenges' e 'key enabling technologies'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marL="779400" indent="-321480">
              <a:lnSpc>
                <a:spcPct val="100000"/>
              </a:lnSpc>
              <a:spcBef>
                <a:spcPts val="360"/>
              </a:spcBef>
            </a:pPr>
            <a:endParaRPr b="0" lang="it-IT" sz="1800" spc="-1" strike="noStrike">
              <a:latin typeface="Arial"/>
            </a:endParaRPr>
          </a:p>
          <a:p>
            <a:pPr marL="779400" indent="-321480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395280" y="1052640"/>
            <a:ext cx="8228880" cy="9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358920" algn="ctr"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latin typeface="Verdana"/>
              </a:rPr>
              <a:t>Caratteristiche dello Strumento PMI</a:t>
            </a:r>
            <a:endParaRPr b="0" lang="it-IT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179280" y="1413000"/>
            <a:ext cx="8856000" cy="467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it-IT" sz="2000" spc="-1" strike="noStrike">
                <a:solidFill>
                  <a:srgbClr val="000000"/>
                </a:solidFill>
                <a:latin typeface="Verdana"/>
              </a:rPr>
              <a:t>Gruppo Target </a:t>
            </a:r>
            <a:r>
              <a:rPr b="0" lang="it-IT" sz="1800" spc="-1" strike="noStrike">
                <a:solidFill>
                  <a:srgbClr val="000000"/>
                </a:solidFill>
                <a:latin typeface="Verdana"/>
              </a:rPr>
              <a:t>(stime basate su indagini/studi di EVCA, EIM,NESTA):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it-IT" sz="2000" spc="-1" strike="noStrike">
                <a:solidFill>
                  <a:srgbClr val="000000"/>
                </a:solidFill>
                <a:latin typeface="Verdana"/>
              </a:rPr>
              <a:t>-&gt; 200,000 a 1.2 milioni di M&amp;PMI, i.e. 1 a 6 % of tutte le MPMI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it-IT" sz="2000" spc="-1" strike="noStrike">
                <a:solidFill>
                  <a:srgbClr val="000000"/>
                </a:solidFill>
                <a:latin typeface="Verdana"/>
              </a:rPr>
              <a:t> 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it-IT" sz="2000" spc="-1" strike="noStrike">
                <a:solidFill>
                  <a:srgbClr val="000000"/>
                </a:solidFill>
                <a:latin typeface="Verdana"/>
              </a:rPr>
              <a:t>Stima delle proposte presentate per la Fase 1 ogni anno</a:t>
            </a:r>
            <a:r>
              <a:rPr b="0" lang="it-IT" sz="2000" spc="-1" strike="noStrike">
                <a:solidFill>
                  <a:srgbClr val="000000"/>
                </a:solidFill>
                <a:latin typeface="Verdana"/>
              </a:rPr>
              <a:t>: 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it-IT" sz="2000" spc="-1" strike="noStrike">
                <a:solidFill>
                  <a:srgbClr val="000000"/>
                </a:solidFill>
                <a:latin typeface="Verdana"/>
              </a:rPr>
              <a:t>-&gt;</a:t>
            </a:r>
            <a:r>
              <a:rPr b="0" lang="it-IT" sz="2000" spc="-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1" lang="it-IT" sz="2000" spc="-1" strike="noStrike">
                <a:solidFill>
                  <a:srgbClr val="000000"/>
                </a:solidFill>
                <a:latin typeface="Verdana"/>
              </a:rPr>
              <a:t>10 to 15,000 M&amp;PMI </a:t>
            </a:r>
            <a:r>
              <a:rPr b="0" lang="it-IT" sz="2000" spc="-1" strike="noStrike">
                <a:solidFill>
                  <a:srgbClr val="000000"/>
                </a:solidFill>
                <a:latin typeface="Verdana"/>
              </a:rPr>
              <a:t>(se non vi sono restrizioni)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it-IT" sz="1800" spc="-1" strike="noStrike">
                <a:solidFill>
                  <a:srgbClr val="000000"/>
                </a:solidFill>
                <a:latin typeface="Verdana"/>
              </a:rPr>
              <a:t>Possibili misure per ridurre il numero di proposte</a:t>
            </a:r>
            <a:r>
              <a:rPr b="0" lang="it-IT" sz="1800" spc="-1" strike="noStrike">
                <a:solidFill>
                  <a:srgbClr val="000000"/>
                </a:solidFill>
                <a:latin typeface="Verdana"/>
              </a:rPr>
              <a:t>: </a:t>
            </a:r>
            <a:endParaRPr b="0" lang="it-IT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360"/>
              </a:spcBef>
              <a:buClr>
                <a:srgbClr val="2d2d8a"/>
              </a:buClr>
              <a:buFont typeface="Verdana"/>
              <a:buAutoNum type="arabicPeriod"/>
            </a:pPr>
            <a:r>
              <a:rPr b="0" lang="it-IT" sz="1800" spc="-1" strike="noStrike">
                <a:solidFill>
                  <a:srgbClr val="000000"/>
                </a:solidFill>
                <a:latin typeface="Verdana"/>
              </a:rPr>
              <a:t>Una proposta per impresa ogni anno (in entrambe le fasi)</a:t>
            </a:r>
            <a:endParaRPr b="0" lang="it-IT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360"/>
              </a:spcBef>
              <a:buClr>
                <a:srgbClr val="2d2d8a"/>
              </a:buClr>
              <a:buFont typeface="Verdana"/>
              <a:buAutoNum type="arabicPeriod"/>
            </a:pPr>
            <a:r>
              <a:rPr b="0" lang="it-IT" sz="1800" spc="-1" strike="noStrike">
                <a:solidFill>
                  <a:srgbClr val="000000"/>
                </a:solidFill>
                <a:latin typeface="Verdana"/>
              </a:rPr>
              <a:t>Nessuna possibilità di presentare proposte per la fase 1 durante la presentazione di proposte e/o implementazione della fase 2 e vice-versa</a:t>
            </a:r>
            <a:endParaRPr b="0" lang="it-IT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360"/>
              </a:spcBef>
              <a:buClr>
                <a:srgbClr val="2d2d8a"/>
              </a:buClr>
              <a:buFont typeface="Verdana"/>
              <a:buAutoNum type="arabicPeriod"/>
            </a:pPr>
            <a:r>
              <a:rPr b="0" lang="it-IT" sz="1800" spc="-1" strike="noStrike">
                <a:solidFill>
                  <a:srgbClr val="000000"/>
                </a:solidFill>
                <a:latin typeface="Verdana"/>
              </a:rPr>
              <a:t>Consigli da parte della/e rete/i di supporto</a:t>
            </a:r>
            <a:endParaRPr b="0" lang="it-IT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360"/>
              </a:spcBef>
              <a:buClr>
                <a:srgbClr val="2d2d8a"/>
              </a:buClr>
              <a:buFont typeface="Verdana"/>
              <a:buAutoNum type="arabicPeriod"/>
            </a:pPr>
            <a:r>
              <a:rPr b="0" lang="it-IT" sz="1800" spc="-1" strike="noStrike">
                <a:solidFill>
                  <a:srgbClr val="000000"/>
                </a:solidFill>
                <a:latin typeface="Verdana"/>
              </a:rPr>
              <a:t>M&amp;PMI incoraggiate ad entrare nello strumento PMI nella fase 1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4356000" y="260280"/>
            <a:ext cx="457128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617400" indent="-616680" algn="r">
              <a:lnSpc>
                <a:spcPct val="100000"/>
              </a:lnSpc>
              <a:spcBef>
                <a:spcPts val="799"/>
              </a:spcBef>
            </a:pPr>
            <a:r>
              <a:rPr b="1" lang="it-IT" sz="2800" spc="-1" strike="noStrike">
                <a:solidFill>
                  <a:srgbClr val="ffd624"/>
                </a:solidFill>
                <a:latin typeface="Verdana"/>
                <a:ea typeface="DejaVu Sans"/>
              </a:rPr>
              <a:t>La domanda</a:t>
            </a:r>
            <a:endParaRPr b="0" lang="it-IT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395280" y="1125360"/>
            <a:ext cx="8228880" cy="9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358920" algn="ctr">
              <a:lnSpc>
                <a:spcPct val="100000"/>
              </a:lnSpc>
            </a:pPr>
            <a:r>
              <a:rPr b="1" lang="it-IT" sz="3000" spc="-1" strike="noStrike">
                <a:solidFill>
                  <a:srgbClr val="000000"/>
                </a:solidFill>
                <a:latin typeface="Verdana"/>
              </a:rPr>
              <a:t>Coaching per le PMI</a:t>
            </a:r>
            <a:endParaRPr b="0" lang="it-IT" sz="3000" spc="-1" strike="noStrike"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468360" y="1916280"/>
            <a:ext cx="8290800" cy="424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Bef>
                <a:spcPts val="400"/>
              </a:spcBef>
            </a:pPr>
            <a:endParaRPr b="0" lang="it-IT" sz="1800" spc="-1" strike="noStrike"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spcBef>
                <a:spcPts val="400"/>
              </a:spcBef>
              <a:buClr>
                <a:srgbClr val="204388"/>
              </a:buClr>
              <a:buFont typeface="Symbol"/>
              <a:buChar char=""/>
            </a:pPr>
            <a:r>
              <a:rPr b="1" lang="it-IT" sz="2000" spc="-1" strike="noStrike">
                <a:solidFill>
                  <a:srgbClr val="000000"/>
                </a:solidFill>
                <a:latin typeface="Verdana"/>
              </a:rPr>
              <a:t>Obiettivi</a:t>
            </a:r>
            <a:r>
              <a:rPr b="0" lang="it-IT" sz="2000" spc="-1" strike="noStrike">
                <a:solidFill>
                  <a:srgbClr val="000000"/>
                </a:solidFill>
                <a:latin typeface="Verdana"/>
              </a:rPr>
              <a:t>: </a:t>
            </a:r>
            <a:endParaRPr b="0" lang="it-IT" sz="2000" spc="-1" strike="noStrike"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spcBef>
                <a:spcPts val="400"/>
              </a:spcBef>
              <a:buClr>
                <a:srgbClr val="204388"/>
              </a:buClr>
              <a:buFont typeface="Wingdings" charset="2"/>
              <a:buChar char=""/>
            </a:pPr>
            <a:r>
              <a:rPr b="0" lang="it-IT" sz="2000" spc="-1" strike="noStrike">
                <a:solidFill>
                  <a:srgbClr val="000000"/>
                </a:solidFill>
                <a:latin typeface="Verdana"/>
              </a:rPr>
              <a:t>Migliorare il potenziale e l'impatto commerciale della partecipazione delle M&amp;PMI nello strumento PMI</a:t>
            </a:r>
            <a:endParaRPr b="0" lang="it-IT" sz="2000" spc="-1" strike="noStrike"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spcBef>
                <a:spcPts val="400"/>
              </a:spcBef>
              <a:buClr>
                <a:srgbClr val="204388"/>
              </a:buClr>
              <a:buFont typeface="Wingdings" charset="2"/>
              <a:buChar char=""/>
            </a:pPr>
            <a:r>
              <a:rPr b="0" lang="it-IT" sz="2000" spc="-1" strike="noStrike">
                <a:solidFill>
                  <a:srgbClr val="000000"/>
                </a:solidFill>
                <a:latin typeface="Verdana"/>
              </a:rPr>
              <a:t>Ottenere cambiamenti tangibili nell'organizzazione</a:t>
            </a:r>
            <a:endParaRPr b="0" lang="it-IT" sz="2000" spc="-1" strike="noStrike"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spcBef>
                <a:spcPts val="400"/>
              </a:spcBef>
              <a:buClr>
                <a:srgbClr val="204388"/>
              </a:buClr>
              <a:buFont typeface="Wingdings" charset="2"/>
              <a:buChar char=""/>
            </a:pPr>
            <a:r>
              <a:rPr b="0" lang="it-IT" sz="2000" spc="-1" strike="noStrike">
                <a:solidFill>
                  <a:srgbClr val="000000"/>
                </a:solidFill>
                <a:latin typeface="Verdana"/>
              </a:rPr>
              <a:t>Fornito durante le 3 fasi dello strumento</a:t>
            </a:r>
            <a:endParaRPr b="0" lang="it-IT" sz="2000" spc="-1" strike="noStrike"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spcBef>
                <a:spcPts val="400"/>
              </a:spcBef>
              <a:buClr>
                <a:srgbClr val="204388"/>
              </a:buClr>
              <a:buFont typeface="Wingdings" charset="2"/>
              <a:buChar char=""/>
            </a:pPr>
            <a:r>
              <a:rPr b="1" lang="it-IT" sz="2000" spc="-1" strike="noStrike">
                <a:solidFill>
                  <a:srgbClr val="000000"/>
                </a:solidFill>
                <a:latin typeface="Verdana"/>
              </a:rPr>
              <a:t>EEN</a:t>
            </a:r>
            <a:r>
              <a:rPr b="0" lang="it-IT" sz="2000" spc="-1" strike="noStrike">
                <a:solidFill>
                  <a:srgbClr val="000000"/>
                </a:solidFill>
                <a:latin typeface="Verdana"/>
              </a:rPr>
              <a:t> agisce come 'entry point' nel sistema</a:t>
            </a:r>
            <a:endParaRPr b="0" lang="it-IT" sz="2000" spc="-1" strike="noStrike"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spcBef>
                <a:spcPts val="400"/>
              </a:spcBef>
              <a:buClr>
                <a:srgbClr val="204388"/>
              </a:buClr>
              <a:buFont typeface="Wingdings" charset="2"/>
              <a:buChar char=""/>
            </a:pPr>
            <a:r>
              <a:rPr b="0" lang="it-IT" sz="2000" spc="-1" strike="noStrike">
                <a:solidFill>
                  <a:srgbClr val="000000"/>
                </a:solidFill>
                <a:latin typeface="Verdana"/>
              </a:rPr>
              <a:t>Coaching fornito attraverso un pool Europeo di coaches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spcBef>
                <a:spcPts val="400"/>
              </a:spcBef>
              <a:buClr>
                <a:srgbClr val="204388"/>
              </a:buClr>
              <a:buFont typeface="Wingdings" charset="2"/>
              <a:buChar char=""/>
            </a:pPr>
            <a:r>
              <a:rPr b="0" lang="it-IT" sz="2000" spc="-1" strike="noStrike">
                <a:solidFill>
                  <a:srgbClr val="000000"/>
                </a:solidFill>
                <a:latin typeface="Verdana"/>
              </a:rPr>
              <a:t>Tipica durata di un coaching di successo: 12 – 18 mesi </a:t>
            </a:r>
            <a:endParaRPr b="0" lang="it-IT" sz="2000" spc="-1" strike="noStrike"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spcBef>
                <a:spcPts val="400"/>
              </a:spcBef>
              <a:buClr>
                <a:srgbClr val="204388"/>
              </a:buClr>
              <a:buFont typeface="Wingdings" charset="2"/>
              <a:buChar char=""/>
            </a:pPr>
            <a:r>
              <a:rPr b="0" lang="it-IT" sz="2000" spc="-1" strike="noStrike">
                <a:solidFill>
                  <a:srgbClr val="000000"/>
                </a:solidFill>
                <a:latin typeface="Verdana"/>
              </a:rPr>
              <a:t>Numero of coaching days basato su bisogni del cliente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457200" y="2492280"/>
            <a:ext cx="8228880" cy="352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/>
              <a:buChar char=""/>
            </a:pPr>
            <a:r>
              <a:rPr b="0" i="1" lang="it-IT" sz="2400" spc="-1" strike="noStrike">
                <a:solidFill>
                  <a:srgbClr val="0f5494"/>
                </a:solidFill>
                <a:latin typeface="Verdana"/>
              </a:rPr>
              <a:t>Regole di partecipazione:</a:t>
            </a:r>
            <a:endParaRPr b="0" lang="it-IT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/>
              <a:buChar char=""/>
            </a:pPr>
            <a:r>
              <a:rPr b="0" i="1" lang="it-IT" sz="2400" spc="-1" strike="noStrike" u="sng">
                <a:solidFill>
                  <a:srgbClr val="009999"/>
                </a:solidFill>
                <a:uFillTx/>
                <a:latin typeface="Verdana"/>
                <a:hlinkClick r:id="rId1"/>
              </a:rPr>
              <a:t>http://ec.europa.eu/research/participants/docs/h2020-funding-guide/cross-cutting-issues/sme_en.htm</a:t>
            </a:r>
            <a:r>
              <a:rPr b="0" i="1" lang="it-IT" sz="2400" spc="-1" strike="noStrike">
                <a:solidFill>
                  <a:srgbClr val="0f5494"/>
                </a:solidFill>
                <a:latin typeface="Verdana"/>
              </a:rPr>
              <a:t> 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it-IT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/>
              <a:buChar char=""/>
            </a:pPr>
            <a:r>
              <a:rPr b="0" i="1" lang="it-IT" sz="2400" spc="-1" strike="noStrike">
                <a:solidFill>
                  <a:srgbClr val="0f5494"/>
                </a:solidFill>
                <a:latin typeface="Verdana"/>
              </a:rPr>
              <a:t>FAQ sullo Strumento PMI: </a:t>
            </a:r>
            <a:r>
              <a:rPr b="0" i="1" lang="it-IT" sz="2400" spc="-1" strike="noStrike" u="sng">
                <a:solidFill>
                  <a:srgbClr val="009999"/>
                </a:solidFill>
                <a:uFillTx/>
                <a:latin typeface="Verdana"/>
                <a:hlinkClick r:id="rId2"/>
              </a:rPr>
              <a:t>http://ec.europa.eu/research/participants/portal/desktop/en/support/faq.html#f16</a:t>
            </a:r>
            <a:r>
              <a:rPr b="0" i="1" lang="it-IT" sz="2400" spc="-1" strike="noStrike">
                <a:solidFill>
                  <a:srgbClr val="0f5494"/>
                </a:solidFill>
                <a:latin typeface="Verdana"/>
              </a:rPr>
              <a:t> 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it-IT" sz="2400" spc="-1" strike="noStrike">
              <a:latin typeface="Arial"/>
            </a:endParaRPr>
          </a:p>
        </p:txBody>
      </p:sp>
      <p:pic>
        <p:nvPicPr>
          <p:cNvPr id="260" name="Picture 2" descr=""/>
          <p:cNvPicPr/>
          <p:nvPr/>
        </p:nvPicPr>
        <p:blipFill>
          <a:blip r:embed="rId3"/>
          <a:stretch/>
        </p:blipFill>
        <p:spPr>
          <a:xfrm>
            <a:off x="1708200" y="1484280"/>
            <a:ext cx="5755680" cy="594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507960" y="1681200"/>
            <a:ext cx="813672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latin typeface="Verdana"/>
                <a:ea typeface="DejaVu Sans"/>
              </a:rPr>
              <a:t>Referenti nazionali e locali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507960" y="2708280"/>
            <a:ext cx="81367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3e6fd2"/>
                </a:solidFill>
                <a:latin typeface="Verdana"/>
                <a:ea typeface="DejaVu Sans"/>
              </a:rPr>
              <a:t>Referenti per Milano :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507960" y="3284640"/>
            <a:ext cx="8136720" cy="179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360">
              <a:lnSpc>
                <a:spcPct val="100000"/>
              </a:lnSpc>
              <a:buClr>
                <a:srgbClr val="3e6fd2"/>
              </a:buClr>
              <a:buFont typeface="StarSymbol"/>
              <a:buChar char="-"/>
            </a:pPr>
            <a:r>
              <a:rPr b="1" lang="it-IT" sz="1600" spc="-1" strike="noStrike">
                <a:solidFill>
                  <a:srgbClr val="3e6fd2"/>
                </a:solidFill>
                <a:latin typeface="Verdana"/>
                <a:ea typeface="DejaVu Sans"/>
              </a:rPr>
              <a:t>FAST: Federazione delle Associazioni scientifiche e tecniche;</a:t>
            </a:r>
            <a:endParaRPr b="0" lang="it-IT" sz="1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e6fd2"/>
              </a:buClr>
              <a:buFont typeface="StarSymbol"/>
              <a:buChar char="-"/>
            </a:pPr>
            <a:r>
              <a:rPr b="1" lang="it-IT" sz="1600" spc="-1" strike="noStrike">
                <a:solidFill>
                  <a:srgbClr val="3e6fd2"/>
                </a:solidFill>
                <a:latin typeface="Verdana"/>
                <a:ea typeface="DejaVu Sans"/>
              </a:rPr>
              <a:t>Unioncamere Lombardia;</a:t>
            </a:r>
            <a:endParaRPr b="0" lang="it-IT" sz="1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e6fd2"/>
              </a:buClr>
              <a:buFont typeface="StarSymbol"/>
              <a:buChar char="-"/>
            </a:pPr>
            <a:r>
              <a:rPr b="1" lang="it-IT" sz="1600" spc="-1" strike="noStrike">
                <a:solidFill>
                  <a:srgbClr val="3e6fd2"/>
                </a:solidFill>
                <a:latin typeface="Verdana"/>
                <a:ea typeface="DejaVu Sans"/>
              </a:rPr>
              <a:t>Azienda speciale INNOVHUB – Stazioni sperimentali per l'industria;</a:t>
            </a:r>
            <a:endParaRPr b="0" lang="it-IT" sz="1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e6fd2"/>
              </a:buClr>
              <a:buFont typeface="StarSymbol"/>
              <a:buChar char="-"/>
            </a:pPr>
            <a:r>
              <a:rPr b="1" lang="it-IT" sz="1600" spc="-1" strike="noStrike">
                <a:solidFill>
                  <a:srgbClr val="3e6fd2"/>
                </a:solidFill>
                <a:latin typeface="Verdana"/>
                <a:ea typeface="DejaVu Sans"/>
              </a:rPr>
              <a:t>Confindustria Lombardia;</a:t>
            </a:r>
            <a:endParaRPr b="0" lang="it-IT" sz="1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e6fd2"/>
              </a:buClr>
              <a:buFont typeface="StarSymbol"/>
              <a:buChar char="-"/>
            </a:pPr>
            <a:r>
              <a:rPr b="1" lang="it-IT" sz="1600" spc="-1" strike="noStrike">
                <a:solidFill>
                  <a:srgbClr val="3e6fd2"/>
                </a:solidFill>
                <a:latin typeface="Verdana"/>
                <a:ea typeface="DejaVu Sans"/>
              </a:rPr>
              <a:t>Finanziaria regionale per lo sviluppo della Lombardia (Finlombardia)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264" name="CustomShape 4"/>
          <p:cNvSpPr/>
          <p:nvPr/>
        </p:nvSpPr>
        <p:spPr>
          <a:xfrm>
            <a:off x="507960" y="5300640"/>
            <a:ext cx="8136720" cy="60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3e6fd2"/>
                </a:solidFill>
                <a:latin typeface="Verdana"/>
                <a:ea typeface="DejaVu Sans"/>
              </a:rPr>
              <a:t>Referenti su base nazionale: </a:t>
            </a:r>
            <a:r>
              <a:rPr b="1" lang="it-IT" sz="1600" spc="-1" strike="noStrike">
                <a:solidFill>
                  <a:srgbClr val="3e6fd2"/>
                </a:solidFill>
                <a:latin typeface="Verdana"/>
                <a:ea typeface="DejaVu Sans"/>
              </a:rPr>
              <a:t>http://een.ec.europa.eu/about/branches/?Country=IT</a:t>
            </a:r>
            <a:endParaRPr b="0" lang="it-IT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774720" y="2438280"/>
            <a:ext cx="7773120" cy="101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0280" rIns="80280" tIns="39960" bIns="39960">
            <a:noAutofit/>
          </a:bodyPr>
          <a:p>
            <a:pPr marL="3240" algn="ctr">
              <a:lnSpc>
                <a:spcPct val="100000"/>
              </a:lnSpc>
            </a:pPr>
            <a:r>
              <a:rPr b="1" lang="it-IT" sz="7200" spc="-1" strike="noStrike">
                <a:solidFill>
                  <a:srgbClr val="ffd624"/>
                </a:solidFill>
                <a:latin typeface="Verdana"/>
              </a:rPr>
              <a:t>2. Fast Track to Innovation</a:t>
            </a:r>
            <a:endParaRPr b="0" lang="it-IT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395280" y="1339920"/>
            <a:ext cx="8228880" cy="9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358920" indent="-358200" algn="ctr">
              <a:lnSpc>
                <a:spcPct val="100000"/>
              </a:lnSpc>
            </a:pPr>
            <a:r>
              <a:rPr b="1" lang="it-IT" sz="3000" spc="-1" strike="noStrike">
                <a:solidFill>
                  <a:srgbClr val="0f5494"/>
                </a:solidFill>
                <a:latin typeface="Verdana"/>
              </a:rPr>
              <a:t>Fast Track to Innovation Pilot (2015-2016) </a:t>
            </a:r>
            <a:endParaRPr b="0" lang="it-IT" sz="3000" spc="-1" strike="noStrike"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468360" y="2421000"/>
            <a:ext cx="8228880" cy="1583640"/>
          </a:xfrm>
          <a:prstGeom prst="rect">
            <a:avLst/>
          </a:prstGeom>
          <a:solidFill>
            <a:srgbClr val="bddeff"/>
          </a:solidFill>
          <a:ln>
            <a:solidFill>
              <a:srgbClr val="bdde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it-IT" sz="2400" spc="-1" strike="noStrike">
                <a:solidFill>
                  <a:srgbClr val="0f5494"/>
                </a:solidFill>
                <a:latin typeface="Verdana"/>
              </a:rPr>
              <a:t>Il progetto pilota Fast Track to Innovation (FTI) è una misura omnicomprensiva all'interno di Horizon 2020, volta alla promozione di attività innovative pronte al mercato e accessibili a chiunque.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468360" y="4221000"/>
            <a:ext cx="8279640" cy="1919520"/>
          </a:xfrm>
          <a:prstGeom prst="rect">
            <a:avLst/>
          </a:prstGeom>
          <a:solidFill>
            <a:srgbClr val="bdde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2000" spc="-1" strike="noStrike">
                <a:solidFill>
                  <a:srgbClr val="3e6fd2"/>
                </a:solidFill>
                <a:latin typeface="Verdana"/>
                <a:ea typeface="DejaVu Sans"/>
              </a:rPr>
              <a:t>Obiettivi:</a:t>
            </a:r>
            <a:endParaRPr b="0" lang="it-IT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e6fd2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3e6fd2"/>
                </a:solidFill>
                <a:latin typeface="Verdana"/>
                <a:ea typeface="DejaVu Sans"/>
              </a:rPr>
              <a:t>Ridurre le tempistiche tra 'idea' e 'implementazione'</a:t>
            </a:r>
            <a:endParaRPr b="0" lang="it-IT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e6fd2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3e6fd2"/>
                </a:solidFill>
                <a:latin typeface="Verdana"/>
                <a:ea typeface="DejaVu Sans"/>
              </a:rPr>
              <a:t>Stimolare l'accesso di nuovi soggetti ai fondi europei per la ricerca</a:t>
            </a:r>
            <a:endParaRPr b="0" lang="it-IT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3e6fd2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3e6fd2"/>
                </a:solidFill>
                <a:latin typeface="Verdana"/>
                <a:ea typeface="DejaVu Sans"/>
              </a:rPr>
              <a:t>Incrementare gli investimenti dal settore privato in R&amp;S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384120" y="1146960"/>
            <a:ext cx="8228880" cy="8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60720" bIns="0" anchor="ctr">
            <a:spAutoFit/>
          </a:bodyPr>
          <a:p>
            <a:pPr marL="55440" indent="-358200" algn="ctr">
              <a:lnSpc>
                <a:spcPct val="100000"/>
              </a:lnSpc>
            </a:pPr>
            <a:r>
              <a:rPr b="1" lang="it-IT" sz="3000" spc="-1" strike="noStrike">
                <a:solidFill>
                  <a:srgbClr val="0f5494"/>
                </a:solidFill>
                <a:latin typeface="Verdana"/>
              </a:rPr>
              <a:t>Le tre priorità di Horizon 2020..</a:t>
            </a:r>
            <a:endParaRPr b="0" lang="it-IT" sz="3000" spc="-1" strike="noStrike">
              <a:latin typeface="Arial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2389320" y="2209680"/>
            <a:ext cx="4344120" cy="41205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3"/>
          <p:cNvSpPr/>
          <p:nvPr/>
        </p:nvSpPr>
        <p:spPr>
          <a:xfrm>
            <a:off x="3681360" y="2766960"/>
            <a:ext cx="1899360" cy="6264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4"/>
          <p:cNvSpPr/>
          <p:nvPr/>
        </p:nvSpPr>
        <p:spPr>
          <a:xfrm>
            <a:off x="3816360" y="3102120"/>
            <a:ext cx="1629720" cy="62640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5"/>
          <p:cNvSpPr/>
          <p:nvPr/>
        </p:nvSpPr>
        <p:spPr>
          <a:xfrm>
            <a:off x="4051440" y="3438360"/>
            <a:ext cx="1064520" cy="62460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6"/>
          <p:cNvSpPr/>
          <p:nvPr/>
        </p:nvSpPr>
        <p:spPr>
          <a:xfrm>
            <a:off x="4741920" y="3438360"/>
            <a:ext cx="469080" cy="62460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7"/>
          <p:cNvSpPr/>
          <p:nvPr/>
        </p:nvSpPr>
        <p:spPr>
          <a:xfrm>
            <a:off x="3844800" y="2857680"/>
            <a:ext cx="1455120" cy="100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 algn="ctr">
              <a:lnSpc>
                <a:spcPct val="100000"/>
              </a:lnSpc>
            </a:pPr>
            <a:r>
              <a:rPr b="1" lang="it-IT" sz="2200" spc="-1" strike="noStrike">
                <a:solidFill>
                  <a:srgbClr val="ffffff"/>
                </a:solidFill>
                <a:latin typeface="Verdana"/>
                <a:ea typeface="Verdana"/>
              </a:rPr>
              <a:t>Excellent science (ES)</a:t>
            </a:r>
            <a:endParaRPr b="0" lang="it-IT" sz="2200" spc="-1" strike="noStrike">
              <a:latin typeface="Arial"/>
            </a:endParaRPr>
          </a:p>
        </p:txBody>
      </p:sp>
      <p:sp>
        <p:nvSpPr>
          <p:cNvPr id="276" name="CustomShape 8"/>
          <p:cNvSpPr/>
          <p:nvPr/>
        </p:nvSpPr>
        <p:spPr>
          <a:xfrm>
            <a:off x="2603520" y="4567320"/>
            <a:ext cx="2021760" cy="626400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CustomShape 9"/>
          <p:cNvSpPr/>
          <p:nvPr/>
        </p:nvSpPr>
        <p:spPr>
          <a:xfrm>
            <a:off x="2517840" y="4902120"/>
            <a:ext cx="551880" cy="62640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CustomShape 10"/>
          <p:cNvSpPr/>
          <p:nvPr/>
        </p:nvSpPr>
        <p:spPr>
          <a:xfrm>
            <a:off x="2695680" y="4902120"/>
            <a:ext cx="2015280" cy="62640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CustomShape 11"/>
          <p:cNvSpPr/>
          <p:nvPr/>
        </p:nvSpPr>
        <p:spPr>
          <a:xfrm>
            <a:off x="3063960" y="5237280"/>
            <a:ext cx="1005840" cy="626400"/>
          </a:xfrm>
          <a:prstGeom prst="rect">
            <a:avLst/>
          </a:prstGeom>
          <a:blipFill rotWithShape="0">
            <a:blip r:embed="rId9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12"/>
          <p:cNvSpPr/>
          <p:nvPr/>
        </p:nvSpPr>
        <p:spPr>
          <a:xfrm>
            <a:off x="3695760" y="5237280"/>
            <a:ext cx="470880" cy="626400"/>
          </a:xfrm>
          <a:prstGeom prst="rect">
            <a:avLst/>
          </a:prstGeom>
          <a:blipFill rotWithShape="0">
            <a:blip r:embed="rId10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13"/>
          <p:cNvSpPr/>
          <p:nvPr/>
        </p:nvSpPr>
        <p:spPr>
          <a:xfrm>
            <a:off x="2681280" y="4657680"/>
            <a:ext cx="1750320" cy="67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 indent="84240">
              <a:lnSpc>
                <a:spcPct val="100000"/>
              </a:lnSpc>
            </a:pPr>
            <a:r>
              <a:rPr b="1" lang="it-IT" sz="2200" spc="-1" strike="noStrike">
                <a:solidFill>
                  <a:srgbClr val="ffffff"/>
                </a:solidFill>
                <a:latin typeface="Verdana"/>
                <a:ea typeface="Verdana"/>
              </a:rPr>
              <a:t>Industrial Leadership</a:t>
            </a:r>
            <a:endParaRPr b="0" lang="it-IT" sz="2200" spc="-1" strike="noStrike">
              <a:latin typeface="Arial"/>
            </a:endParaRPr>
          </a:p>
        </p:txBody>
      </p:sp>
      <p:sp>
        <p:nvSpPr>
          <p:cNvPr id="282" name="CustomShape 14"/>
          <p:cNvSpPr/>
          <p:nvPr/>
        </p:nvSpPr>
        <p:spPr>
          <a:xfrm>
            <a:off x="3227400" y="5329080"/>
            <a:ext cx="658080" cy="33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ct val="100000"/>
              </a:lnSpc>
            </a:pPr>
            <a:r>
              <a:rPr b="1" lang="it-IT" sz="2200" spc="-12" strike="noStrike">
                <a:solidFill>
                  <a:srgbClr val="ffffff"/>
                </a:solidFill>
                <a:latin typeface="Verdana"/>
                <a:ea typeface="DejaVu Sans"/>
              </a:rPr>
              <a:t>(IL)</a:t>
            </a:r>
            <a:endParaRPr b="0" lang="it-IT" sz="2200" spc="-1" strike="noStrike">
              <a:latin typeface="Arial"/>
            </a:endParaRPr>
          </a:p>
        </p:txBody>
      </p:sp>
      <p:sp>
        <p:nvSpPr>
          <p:cNvPr id="283" name="CustomShape 15"/>
          <p:cNvSpPr/>
          <p:nvPr/>
        </p:nvSpPr>
        <p:spPr>
          <a:xfrm>
            <a:off x="4811760" y="4567320"/>
            <a:ext cx="1715400" cy="626400"/>
          </a:xfrm>
          <a:prstGeom prst="rect">
            <a:avLst/>
          </a:prstGeom>
          <a:blipFill rotWithShape="0">
            <a:blip r:embed="rId1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16"/>
          <p:cNvSpPr/>
          <p:nvPr/>
        </p:nvSpPr>
        <p:spPr>
          <a:xfrm>
            <a:off x="4579920" y="4902120"/>
            <a:ext cx="575640" cy="626400"/>
          </a:xfrm>
          <a:prstGeom prst="rect">
            <a:avLst/>
          </a:prstGeom>
          <a:blipFill rotWithShape="0">
            <a:blip r:embed="rId1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17"/>
          <p:cNvSpPr/>
          <p:nvPr/>
        </p:nvSpPr>
        <p:spPr>
          <a:xfrm>
            <a:off x="4781520" y="4902120"/>
            <a:ext cx="1975680" cy="626400"/>
          </a:xfrm>
          <a:prstGeom prst="rect">
            <a:avLst/>
          </a:prstGeom>
          <a:blipFill rotWithShape="0">
            <a:blip r:embed="rId1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CustomShape 18"/>
          <p:cNvSpPr/>
          <p:nvPr/>
        </p:nvSpPr>
        <p:spPr>
          <a:xfrm>
            <a:off x="5084640" y="5237280"/>
            <a:ext cx="1073880" cy="626400"/>
          </a:xfrm>
          <a:prstGeom prst="rect">
            <a:avLst/>
          </a:prstGeom>
          <a:blipFill rotWithShape="0">
            <a:blip r:embed="rId1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19"/>
          <p:cNvSpPr/>
          <p:nvPr/>
        </p:nvSpPr>
        <p:spPr>
          <a:xfrm>
            <a:off x="5784840" y="5237280"/>
            <a:ext cx="470880" cy="626400"/>
          </a:xfrm>
          <a:prstGeom prst="rect">
            <a:avLst/>
          </a:prstGeom>
          <a:blipFill rotWithShape="0">
            <a:blip r:embed="rId1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20"/>
          <p:cNvSpPr/>
          <p:nvPr/>
        </p:nvSpPr>
        <p:spPr>
          <a:xfrm>
            <a:off x="4743360" y="4657680"/>
            <a:ext cx="1731240" cy="67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 indent="230040">
              <a:lnSpc>
                <a:spcPct val="100000"/>
              </a:lnSpc>
            </a:pPr>
            <a:r>
              <a:rPr b="1" lang="it-IT" sz="2200" spc="-1" strike="noStrike">
                <a:solidFill>
                  <a:srgbClr val="ffffff"/>
                </a:solidFill>
                <a:latin typeface="Verdana"/>
                <a:ea typeface="Verdana"/>
              </a:rPr>
              <a:t>Societal Challenges</a:t>
            </a:r>
            <a:endParaRPr b="0" lang="it-IT" sz="2200" spc="-1" strike="noStrike">
              <a:latin typeface="Arial"/>
            </a:endParaRPr>
          </a:p>
        </p:txBody>
      </p:sp>
      <p:sp>
        <p:nvSpPr>
          <p:cNvPr id="289" name="CustomShape 21"/>
          <p:cNvSpPr/>
          <p:nvPr/>
        </p:nvSpPr>
        <p:spPr>
          <a:xfrm>
            <a:off x="5248440" y="5329080"/>
            <a:ext cx="726480" cy="33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ct val="100000"/>
              </a:lnSpc>
            </a:pPr>
            <a:r>
              <a:rPr b="1" lang="it-IT" sz="2200" spc="-12" strike="noStrike">
                <a:solidFill>
                  <a:srgbClr val="ffffff"/>
                </a:solidFill>
                <a:latin typeface="Verdana"/>
                <a:ea typeface="DejaVu Sans"/>
              </a:rPr>
              <a:t>(S</a:t>
            </a:r>
            <a:r>
              <a:rPr b="1" lang="it-IT" sz="2200" spc="-15" strike="noStrike">
                <a:solidFill>
                  <a:srgbClr val="ffffff"/>
                </a:solidFill>
                <a:latin typeface="Verdana"/>
                <a:ea typeface="DejaVu Sans"/>
              </a:rPr>
              <a:t>C</a:t>
            </a:r>
            <a:r>
              <a:rPr b="1" lang="it-IT" sz="2200" spc="-7" strike="noStrike">
                <a:solidFill>
                  <a:srgbClr val="ffffff"/>
                </a:solidFill>
                <a:latin typeface="Verdana"/>
                <a:ea typeface="DejaVu Sans"/>
              </a:rPr>
              <a:t>)</a:t>
            </a:r>
            <a:endParaRPr b="0" lang="it-IT" sz="2200" spc="-1" strike="noStrike">
              <a:latin typeface="Arial"/>
            </a:endParaRPr>
          </a:p>
        </p:txBody>
      </p:sp>
      <p:sp>
        <p:nvSpPr>
          <p:cNvPr id="290" name="CustomShape 22"/>
          <p:cNvSpPr/>
          <p:nvPr/>
        </p:nvSpPr>
        <p:spPr>
          <a:xfrm>
            <a:off x="4141800" y="5378400"/>
            <a:ext cx="1007280" cy="426600"/>
          </a:xfrm>
          <a:prstGeom prst="rect">
            <a:avLst/>
          </a:prstGeom>
          <a:solidFill>
            <a:srgbClr val="ffc000"/>
          </a:solidFill>
          <a:ln w="9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60840" bIns="0">
            <a:spAutoFit/>
          </a:bodyPr>
          <a:p>
            <a:pPr marL="167040">
              <a:lnSpc>
                <a:spcPct val="100000"/>
              </a:lnSpc>
              <a:spcBef>
                <a:spcPts val="479"/>
              </a:spcBef>
            </a:pPr>
            <a:r>
              <a:rPr b="1" lang="it-IT" sz="2400" spc="-7" strike="noStrike">
                <a:solidFill>
                  <a:srgbClr val="001f5f"/>
                </a:solidFill>
                <a:latin typeface="Verdana"/>
                <a:ea typeface="DejaVu Sans"/>
              </a:rPr>
              <a:t>F</a:t>
            </a:r>
            <a:r>
              <a:rPr b="1" lang="it-IT" sz="2400" spc="-12" strike="noStrike">
                <a:solidFill>
                  <a:srgbClr val="001f5f"/>
                </a:solidFill>
                <a:latin typeface="Verdana"/>
                <a:ea typeface="DejaVu Sans"/>
              </a:rPr>
              <a:t>T</a:t>
            </a:r>
            <a:r>
              <a:rPr b="1" lang="it-IT" sz="2400" spc="-1" strike="noStrike">
                <a:solidFill>
                  <a:srgbClr val="001f5f"/>
                </a:solidFill>
                <a:latin typeface="Verdana"/>
                <a:ea typeface="DejaVu Sans"/>
              </a:rPr>
              <a:t>I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755640" y="2276640"/>
            <a:ext cx="7981200" cy="43394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2"/>
          <p:cNvSpPr/>
          <p:nvPr/>
        </p:nvSpPr>
        <p:spPr>
          <a:xfrm>
            <a:off x="395280" y="1339920"/>
            <a:ext cx="8228880" cy="9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358920" indent="-358200" algn="ctr">
              <a:lnSpc>
                <a:spcPct val="100000"/>
              </a:lnSpc>
            </a:pPr>
            <a:r>
              <a:rPr b="1" lang="it-IT" sz="3000" spc="-1" strike="noStrike">
                <a:solidFill>
                  <a:srgbClr val="0f5494"/>
                </a:solidFill>
                <a:latin typeface="Verdana"/>
              </a:rPr>
              <a:t>Investimenti in R&amp;S come soluzione alla crisi economica…</a:t>
            </a:r>
            <a:endParaRPr b="0" lang="it-IT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324000" y="2214720"/>
            <a:ext cx="8544960" cy="453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10960" indent="-197640">
              <a:lnSpc>
                <a:spcPct val="100000"/>
              </a:lnSpc>
              <a:buClr>
                <a:srgbClr val="006fc0"/>
              </a:buClr>
              <a:buSzPct val="95000"/>
              <a:buFont typeface="Arial"/>
              <a:buChar char="•"/>
            </a:pPr>
            <a:r>
              <a:rPr b="1" lang="it-IT" sz="2000" spc="-1" strike="noStrike">
                <a:solidFill>
                  <a:srgbClr val="006fc0"/>
                </a:solidFill>
                <a:latin typeface="Verdana"/>
                <a:ea typeface="Verdana"/>
              </a:rPr>
              <a:t>Per dimostrare il tuo potenziale di mercato</a:t>
            </a:r>
            <a:endParaRPr b="0" lang="it-IT" sz="2000" spc="-1" strike="noStrike">
              <a:latin typeface="Arial"/>
            </a:endParaRPr>
          </a:p>
          <a:p>
            <a:pPr marL="210960" indent="-197640">
              <a:lnSpc>
                <a:spcPct val="100000"/>
              </a:lnSpc>
              <a:spcBef>
                <a:spcPts val="1199"/>
              </a:spcBef>
              <a:buClr>
                <a:srgbClr val="006fc0"/>
              </a:buClr>
              <a:buSzPct val="95000"/>
              <a:buFont typeface="Arial"/>
              <a:buChar char="•"/>
            </a:pPr>
            <a:r>
              <a:rPr b="1" lang="it-IT" sz="2000" spc="-1" strike="noStrike">
                <a:solidFill>
                  <a:srgbClr val="006fc0"/>
                </a:solidFill>
                <a:latin typeface="Verdana"/>
                <a:ea typeface="Verdana"/>
              </a:rPr>
              <a:t>Per una visibilità a livello europeo / aumentare le chances di successo nel mercato</a:t>
            </a:r>
            <a:endParaRPr b="0" lang="it-IT" sz="2000" spc="-1" strike="noStrike">
              <a:latin typeface="Arial"/>
            </a:endParaRPr>
          </a:p>
          <a:p>
            <a:pPr marL="210960" indent="-197640">
              <a:lnSpc>
                <a:spcPct val="100000"/>
              </a:lnSpc>
              <a:spcBef>
                <a:spcPts val="1199"/>
              </a:spcBef>
              <a:buClr>
                <a:srgbClr val="006fc0"/>
              </a:buClr>
              <a:buSzPct val="95000"/>
              <a:buFont typeface="Arial"/>
              <a:buChar char="•"/>
            </a:pPr>
            <a:r>
              <a:rPr b="1" lang="it-IT" sz="2000" spc="-1" strike="noStrike">
                <a:solidFill>
                  <a:srgbClr val="006fc0"/>
                </a:solidFill>
                <a:latin typeface="Verdana"/>
                <a:ea typeface="Verdana"/>
              </a:rPr>
              <a:t>Per ottenere un consistente supporto alle innovazioni pronte al mercato</a:t>
            </a:r>
            <a:endParaRPr b="0" lang="it-IT" sz="2000" spc="-1" strike="noStrike">
              <a:latin typeface="Arial"/>
            </a:endParaRPr>
          </a:p>
          <a:p>
            <a:pPr marL="210960" indent="-197640">
              <a:lnSpc>
                <a:spcPct val="100000"/>
              </a:lnSpc>
              <a:spcBef>
                <a:spcPts val="1199"/>
              </a:spcBef>
              <a:buClr>
                <a:srgbClr val="006fc0"/>
              </a:buClr>
              <a:buSzPct val="95000"/>
              <a:buFont typeface="Arial"/>
              <a:buChar char="•"/>
            </a:pPr>
            <a:r>
              <a:rPr b="1" lang="it-IT" sz="2000" spc="-1" strike="noStrike">
                <a:solidFill>
                  <a:srgbClr val="006fc0"/>
                </a:solidFill>
                <a:latin typeface="Verdana"/>
                <a:ea typeface="Verdana"/>
              </a:rPr>
              <a:t>Per creare nuove catene di valore  / opportunità di networking</a:t>
            </a:r>
            <a:endParaRPr b="0" lang="it-IT" sz="2000" spc="-1" strike="noStrike">
              <a:latin typeface="Arial"/>
            </a:endParaRPr>
          </a:p>
          <a:p>
            <a:pPr marL="210960" indent="-197640">
              <a:lnSpc>
                <a:spcPct val="100000"/>
              </a:lnSpc>
              <a:spcBef>
                <a:spcPts val="1199"/>
              </a:spcBef>
              <a:buClr>
                <a:srgbClr val="006fc0"/>
              </a:buClr>
              <a:buSzPct val="95000"/>
              <a:buFont typeface="Arial"/>
              <a:buChar char="•"/>
            </a:pPr>
            <a:r>
              <a:rPr b="1" lang="it-IT" sz="2000" spc="-1" strike="noStrike">
                <a:solidFill>
                  <a:srgbClr val="006fc0"/>
                </a:solidFill>
                <a:latin typeface="Verdana"/>
                <a:ea typeface="Verdana"/>
              </a:rPr>
              <a:t>Per essere uno dei primi a provare un nuovo tipo di schema:</a:t>
            </a:r>
            <a:endParaRPr b="0" lang="it-IT" sz="2000" spc="-1" strike="noStrike">
              <a:latin typeface="Arial"/>
            </a:endParaRPr>
          </a:p>
          <a:p>
            <a:pPr lvl="1" marL="546120" indent="-283320">
              <a:lnSpc>
                <a:spcPct val="100000"/>
              </a:lnSpc>
              <a:spcBef>
                <a:spcPts val="1199"/>
              </a:spcBef>
              <a:buClr>
                <a:srgbClr val="00afef"/>
              </a:buClr>
              <a:buFont typeface="Wingdings" charset="2"/>
              <a:buChar char=""/>
            </a:pPr>
            <a:r>
              <a:rPr b="1" lang="it-IT" sz="1600" spc="-1" strike="noStrike">
                <a:solidFill>
                  <a:srgbClr val="7e7e7e"/>
                </a:solidFill>
                <a:latin typeface="Verdana"/>
                <a:ea typeface="Verdana"/>
              </a:rPr>
              <a:t>Finanziamenti accelerati</a:t>
            </a:r>
            <a:endParaRPr b="0" lang="it-IT" sz="1600" spc="-1" strike="noStrike">
              <a:latin typeface="Arial"/>
            </a:endParaRPr>
          </a:p>
          <a:p>
            <a:pPr lvl="1" marL="546120" indent="-283320">
              <a:lnSpc>
                <a:spcPct val="100000"/>
              </a:lnSpc>
              <a:spcBef>
                <a:spcPts val="1199"/>
              </a:spcBef>
              <a:buClr>
                <a:srgbClr val="00afef"/>
              </a:buClr>
              <a:buFont typeface="Wingdings" charset="2"/>
              <a:buChar char=""/>
            </a:pPr>
            <a:r>
              <a:rPr b="1" lang="it-IT" sz="1600" spc="-1" strike="noStrike">
                <a:solidFill>
                  <a:srgbClr val="7e7e7e"/>
                </a:solidFill>
                <a:latin typeface="Verdana"/>
                <a:ea typeface="Verdana"/>
              </a:rPr>
              <a:t>Approccio business-oriented</a:t>
            </a:r>
            <a:endParaRPr b="0" lang="it-IT" sz="1600" spc="-1" strike="noStrike">
              <a:latin typeface="Arial"/>
            </a:endParaRPr>
          </a:p>
          <a:p>
            <a:pPr lvl="1" marL="546120" indent="-283320">
              <a:lnSpc>
                <a:spcPct val="100000"/>
              </a:lnSpc>
              <a:spcBef>
                <a:spcPts val="1199"/>
              </a:spcBef>
              <a:buClr>
                <a:srgbClr val="00afef"/>
              </a:buClr>
              <a:buFont typeface="Wingdings" charset="2"/>
              <a:buChar char=""/>
            </a:pPr>
            <a:r>
              <a:rPr b="1" lang="it-IT" sz="1600" spc="-1" strike="noStrike">
                <a:solidFill>
                  <a:srgbClr val="7e7e7e"/>
                </a:solidFill>
                <a:latin typeface="Verdana"/>
                <a:ea typeface="Verdana"/>
              </a:rPr>
              <a:t>Massima enfasi sull'impatto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7473960" y="1503360"/>
            <a:ext cx="1394640" cy="14216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3"/>
          <p:cNvSpPr/>
          <p:nvPr/>
        </p:nvSpPr>
        <p:spPr>
          <a:xfrm>
            <a:off x="384120" y="1146960"/>
            <a:ext cx="8228880" cy="81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60720" bIns="0" anchor="ctr">
            <a:spAutoFit/>
          </a:bodyPr>
          <a:p>
            <a:pPr marL="55440" indent="-358200" algn="ctr">
              <a:lnSpc>
                <a:spcPct val="100000"/>
              </a:lnSpc>
            </a:pPr>
            <a:r>
              <a:rPr b="1" lang="it-IT" sz="3000" spc="-1" strike="noStrike">
                <a:solidFill>
                  <a:srgbClr val="0f5494"/>
                </a:solidFill>
                <a:latin typeface="Verdana"/>
              </a:rPr>
              <a:t>Perché partecipare a FTI Pilot?</a:t>
            </a:r>
            <a:endParaRPr b="0" lang="it-IT" sz="3000" spc="-1" strike="noStrike">
              <a:latin typeface="Arial"/>
            </a:endParaRPr>
          </a:p>
        </p:txBody>
      </p:sp>
      <p:sp>
        <p:nvSpPr>
          <p:cNvPr id="294" name="CustomShape 4"/>
          <p:cNvSpPr/>
          <p:nvPr/>
        </p:nvSpPr>
        <p:spPr>
          <a:xfrm>
            <a:off x="8172360" y="4884840"/>
            <a:ext cx="428040" cy="3945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395280" y="1197000"/>
            <a:ext cx="8228880" cy="9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358920" indent="-358200" algn="ctr">
              <a:lnSpc>
                <a:spcPct val="100000"/>
              </a:lnSpc>
            </a:pPr>
            <a:r>
              <a:rPr b="1" lang="it-IT" sz="3000" spc="-1" strike="noStrike">
                <a:solidFill>
                  <a:srgbClr val="0f5494"/>
                </a:solidFill>
                <a:latin typeface="Verdana"/>
              </a:rPr>
              <a:t>Chi stiamo cercando?</a:t>
            </a:r>
            <a:endParaRPr b="0" lang="it-IT" sz="3000" spc="-1" strike="noStrike"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482760" y="2133720"/>
            <a:ext cx="8485920" cy="335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487440" indent="-199440">
              <a:lnSpc>
                <a:spcPct val="100000"/>
              </a:lnSpc>
              <a:buClr>
                <a:srgbClr val="006fc0"/>
              </a:buClr>
              <a:buSzPct val="95000"/>
              <a:buFont typeface="Arial"/>
              <a:buChar char="•"/>
            </a:pPr>
            <a:r>
              <a:rPr b="1" lang="it-IT" sz="2000" spc="-1" strike="noStrike">
                <a:solidFill>
                  <a:srgbClr val="006fc0"/>
                </a:solidFill>
                <a:latin typeface="Verdana"/>
                <a:ea typeface="Verdana"/>
              </a:rPr>
              <a:t>Consorzi ristretti (3 – 5 partner)</a:t>
            </a:r>
            <a:endParaRPr b="0" lang="it-IT" sz="2000" spc="-1" strike="noStrike">
              <a:latin typeface="Arial"/>
            </a:endParaRPr>
          </a:p>
          <a:p>
            <a:pPr marL="487440" indent="-199440">
              <a:lnSpc>
                <a:spcPct val="100000"/>
              </a:lnSpc>
              <a:buClr>
                <a:srgbClr val="006fc0"/>
              </a:buClr>
              <a:buSzPct val="95000"/>
              <a:buFont typeface="Arial"/>
              <a:buChar char="•"/>
            </a:pPr>
            <a:r>
              <a:rPr b="1" lang="it-IT" sz="2000" spc="-1" strike="noStrike">
                <a:solidFill>
                  <a:srgbClr val="006fc0"/>
                </a:solidFill>
                <a:latin typeface="Verdana"/>
                <a:ea typeface="Verdana"/>
              </a:rPr>
              <a:t>Tutti i componenti devono essere legalmente residenti nell'UE o in paese associato a Horizon 2020. I soci devono provenire da almeno tre diversi paese europei</a:t>
            </a:r>
            <a:endParaRPr b="0" lang="it-IT" sz="2000" spc="-1" strike="noStrike">
              <a:latin typeface="Arial"/>
            </a:endParaRPr>
          </a:p>
          <a:p>
            <a:pPr marL="487440" indent="-199440">
              <a:lnSpc>
                <a:spcPct val="100000"/>
              </a:lnSpc>
              <a:buClr>
                <a:srgbClr val="006fc0"/>
              </a:buClr>
              <a:buSzPct val="95000"/>
              <a:buFont typeface="Arial"/>
              <a:buChar char="•"/>
            </a:pPr>
            <a:r>
              <a:rPr b="1" lang="it-IT" sz="2000" spc="-1" strike="noStrike">
                <a:solidFill>
                  <a:srgbClr val="006fc0"/>
                </a:solidFill>
                <a:latin typeface="Verdana"/>
                <a:ea typeface="Verdana"/>
              </a:rPr>
              <a:t>I consorzi devono svolgere attività altamente industrializzata</a:t>
            </a:r>
            <a:endParaRPr b="0" lang="it-IT" sz="2000" spc="-1" strike="noStrike">
              <a:latin typeface="Arial"/>
            </a:endParaRPr>
          </a:p>
          <a:p>
            <a:pPr marL="487440" indent="-199440">
              <a:lnSpc>
                <a:spcPct val="100000"/>
              </a:lnSpc>
              <a:spcBef>
                <a:spcPts val="1199"/>
              </a:spcBef>
              <a:buClr>
                <a:srgbClr val="006fc0"/>
              </a:buClr>
              <a:buSzPct val="95000"/>
              <a:buFont typeface="Arial"/>
              <a:buChar char="•"/>
            </a:pPr>
            <a:r>
              <a:rPr b="1" lang="it-IT" sz="2000" spc="-1" strike="noStrike">
                <a:solidFill>
                  <a:srgbClr val="006fc0"/>
                </a:solidFill>
                <a:latin typeface="Verdana"/>
                <a:ea typeface="Verdana"/>
              </a:rPr>
              <a:t>Il consorzio può essere composto da partner di qualsiasi tipo di persona giuridica </a:t>
            </a:r>
            <a:endParaRPr b="0" lang="it-IT" sz="2000" spc="-1" strike="noStrike">
              <a:latin typeface="Arial"/>
            </a:endParaRPr>
          </a:p>
          <a:p>
            <a:pPr marL="487440" indent="-199440">
              <a:lnSpc>
                <a:spcPct val="100000"/>
              </a:lnSpc>
              <a:spcBef>
                <a:spcPts val="1199"/>
              </a:spcBef>
              <a:buClr>
                <a:srgbClr val="006fc0"/>
              </a:buClr>
              <a:buSzPct val="95000"/>
              <a:buFont typeface="Arial"/>
              <a:buChar char="•"/>
            </a:pPr>
            <a:r>
              <a:rPr b="1" lang="it-IT" sz="2000" spc="-1" strike="noStrike">
                <a:solidFill>
                  <a:srgbClr val="006fc0"/>
                </a:solidFill>
                <a:latin typeface="Verdana"/>
                <a:ea typeface="Verdana"/>
              </a:rPr>
              <a:t>I finanziamenti richiesti non possono superare €3 milioni (70% di fondi privati)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179280" y="1339920"/>
            <a:ext cx="8789400" cy="9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67320" indent="-358200" algn="ctr">
              <a:lnSpc>
                <a:spcPct val="100000"/>
              </a:lnSpc>
            </a:pPr>
            <a:r>
              <a:rPr b="1" lang="it-IT" sz="2400" spc="1" strike="noStrike">
                <a:solidFill>
                  <a:srgbClr val="0f5494"/>
                </a:solidFill>
                <a:latin typeface="Verdana"/>
              </a:rPr>
              <a:t>Maturità delle soluzioni proposte per il mercato 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482760" y="2133720"/>
            <a:ext cx="8485920" cy="14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488160" indent="-199440">
              <a:lnSpc>
                <a:spcPct val="100000"/>
              </a:lnSpc>
              <a:buClr>
                <a:srgbClr val="006fc0"/>
              </a:buClr>
              <a:buSzPct val="95000"/>
              <a:buFont typeface="Arial"/>
              <a:buChar char="•"/>
            </a:pPr>
            <a:r>
              <a:rPr b="1" lang="it-IT" sz="2400" spc="-7" strike="noStrike">
                <a:solidFill>
                  <a:srgbClr val="006fc0"/>
                </a:solidFill>
                <a:latin typeface="Verdana"/>
                <a:ea typeface="DejaVu Sans"/>
              </a:rPr>
              <a:t>Meno di 36 mesi al mercato</a:t>
            </a:r>
            <a:endParaRPr b="0" lang="it-IT" sz="2400" spc="-1" strike="noStrike">
              <a:latin typeface="Arial"/>
            </a:endParaRPr>
          </a:p>
          <a:p>
            <a:pPr marL="488160" indent="-199440">
              <a:lnSpc>
                <a:spcPct val="100000"/>
              </a:lnSpc>
              <a:buClr>
                <a:srgbClr val="006fc0"/>
              </a:buClr>
              <a:buSzPct val="95000"/>
              <a:buFont typeface="Arial"/>
              <a:buChar char="•"/>
            </a:pPr>
            <a:r>
              <a:rPr b="1" lang="it-IT" sz="2400" spc="-7" strike="noStrike">
                <a:solidFill>
                  <a:srgbClr val="006fc0"/>
                </a:solidFill>
                <a:latin typeface="Verdana"/>
                <a:ea typeface="DejaVu Sans"/>
              </a:rPr>
              <a:t>Livello di sviluppo </a:t>
            </a:r>
            <a:r>
              <a:rPr b="1" lang="it-IT" sz="2400" spc="-1" strike="noStrike">
                <a:solidFill>
                  <a:srgbClr val="006fc0"/>
                </a:solidFill>
                <a:latin typeface="Verdana"/>
                <a:ea typeface="DejaVu Sans"/>
              </a:rPr>
              <a:t>~ </a:t>
            </a:r>
            <a:r>
              <a:rPr b="1" lang="it-IT" sz="2400" spc="-7" strike="noStrike">
                <a:solidFill>
                  <a:srgbClr val="006fc0"/>
                </a:solidFill>
                <a:latin typeface="Verdana"/>
                <a:ea typeface="DejaVu Sans"/>
              </a:rPr>
              <a:t>TR</a:t>
            </a:r>
            <a:r>
              <a:rPr b="1" lang="it-IT" sz="2400" spc="-1" strike="noStrike">
                <a:solidFill>
                  <a:srgbClr val="006fc0"/>
                </a:solidFill>
                <a:latin typeface="Verdana"/>
                <a:ea typeface="DejaVu Sans"/>
              </a:rPr>
              <a:t>L</a:t>
            </a:r>
            <a:r>
              <a:rPr b="1" lang="it-IT" sz="2400" spc="-15" strike="noStrike">
                <a:solidFill>
                  <a:srgbClr val="006fc0"/>
                </a:solidFill>
                <a:latin typeface="Verdana"/>
                <a:ea typeface="DejaVu Sans"/>
              </a:rPr>
              <a:t> </a:t>
            </a:r>
            <a:r>
              <a:rPr b="1" lang="it-IT" sz="2400" spc="-1" strike="noStrike">
                <a:solidFill>
                  <a:srgbClr val="006fc0"/>
                </a:solidFill>
                <a:latin typeface="Verdana"/>
                <a:ea typeface="DejaVu Sans"/>
              </a:rPr>
              <a:t>6 per le innovazioni tecnologiche</a:t>
            </a:r>
            <a:endParaRPr b="0" lang="it-IT" sz="2400" spc="-1" strike="noStrike">
              <a:latin typeface="Arial"/>
            </a:endParaRPr>
          </a:p>
          <a:p>
            <a:pPr marL="488160" indent="-199440">
              <a:lnSpc>
                <a:spcPct val="100000"/>
              </a:lnSpc>
              <a:buClr>
                <a:srgbClr val="006fc0"/>
              </a:buClr>
              <a:buSzPct val="95000"/>
              <a:buFont typeface="Arial"/>
              <a:buChar char="•"/>
            </a:pPr>
            <a:r>
              <a:rPr b="1" lang="it-IT" sz="2400" spc="-12" strike="noStrike">
                <a:solidFill>
                  <a:srgbClr val="006fc0"/>
                </a:solidFill>
                <a:latin typeface="Verdana"/>
                <a:ea typeface="DejaVu Sans"/>
              </a:rPr>
              <a:t>Ulteriori sviluppi possibili in tempi brevi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5651640" y="4221000"/>
            <a:ext cx="1477080" cy="103752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CustomShape 4"/>
          <p:cNvSpPr/>
          <p:nvPr/>
        </p:nvSpPr>
        <p:spPr>
          <a:xfrm>
            <a:off x="1547640" y="4164120"/>
            <a:ext cx="1256760" cy="10947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5"/>
          <p:cNvSpPr/>
          <p:nvPr/>
        </p:nvSpPr>
        <p:spPr>
          <a:xfrm>
            <a:off x="3639960" y="4344840"/>
            <a:ext cx="1085040" cy="73260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CustomShape 6"/>
          <p:cNvSpPr/>
          <p:nvPr/>
        </p:nvSpPr>
        <p:spPr>
          <a:xfrm>
            <a:off x="781200" y="5556240"/>
            <a:ext cx="7889040" cy="60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210960" indent="-197640">
              <a:lnSpc>
                <a:spcPct val="100000"/>
              </a:lnSpc>
              <a:buClr>
                <a:srgbClr val="006fc0"/>
              </a:buClr>
              <a:buSzPct val="95000"/>
              <a:buFont typeface="Arial"/>
              <a:buChar char="•"/>
            </a:pPr>
            <a:r>
              <a:rPr b="1" lang="it-IT" sz="2000" spc="-1" strike="noStrike">
                <a:solidFill>
                  <a:srgbClr val="006fc0"/>
                </a:solidFill>
                <a:latin typeface="Verdana"/>
                <a:ea typeface="Verdana"/>
              </a:rPr>
              <a:t>Obiettivo finale: significante creazione di valore a livello unionale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395280" y="1339920"/>
            <a:ext cx="8228880" cy="9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358920" indent="-358200" algn="ctr">
              <a:lnSpc>
                <a:spcPct val="100000"/>
              </a:lnSpc>
            </a:pPr>
            <a:r>
              <a:rPr b="1" lang="it-IT" sz="3000" spc="-1" strike="noStrike">
                <a:solidFill>
                  <a:srgbClr val="0f5494"/>
                </a:solidFill>
                <a:latin typeface="Verdana"/>
              </a:rPr>
              <a:t>Quali tipi di attività possono essere supportate?</a:t>
            </a:r>
            <a:endParaRPr b="0" lang="it-IT" sz="3000" spc="-1" strike="noStrike"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457200" y="2492280"/>
            <a:ext cx="8228880" cy="352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3e6fd2"/>
              </a:buClr>
              <a:buFont typeface="Symbol"/>
              <a:buChar char=""/>
            </a:pPr>
            <a:r>
              <a:rPr b="0" lang="it-IT" sz="2400" spc="-1" strike="noStrike">
                <a:solidFill>
                  <a:srgbClr val="0f5494"/>
                </a:solidFill>
                <a:latin typeface="Verdana"/>
              </a:rPr>
              <a:t>Attività di R&amp;S specifiche e avanzate</a:t>
            </a:r>
            <a:endParaRPr b="0" lang="it-IT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3e6fd2"/>
              </a:buClr>
              <a:buFont typeface="Symbol"/>
              <a:buChar char=""/>
            </a:pPr>
            <a:r>
              <a:rPr b="0" lang="it-IT" sz="2400" spc="-1" strike="noStrike">
                <a:solidFill>
                  <a:srgbClr val="0f5494"/>
                </a:solidFill>
                <a:latin typeface="Verdana"/>
              </a:rPr>
              <a:t>Impostazioni standard e test qualitativi avanzati</a:t>
            </a:r>
            <a:endParaRPr b="0" lang="it-IT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3e6fd2"/>
              </a:buClr>
              <a:buFont typeface="Symbol"/>
              <a:buChar char=""/>
            </a:pPr>
            <a:r>
              <a:rPr b="0" lang="it-IT" sz="2400" spc="-1" strike="noStrike">
                <a:solidFill>
                  <a:srgbClr val="0f5494"/>
                </a:solidFill>
                <a:latin typeface="Verdana"/>
              </a:rPr>
              <a:t>Verifica di soluzioni in condizioni realistiche</a:t>
            </a:r>
            <a:endParaRPr b="0" lang="it-IT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3e6fd2"/>
              </a:buClr>
              <a:buFont typeface="Symbol"/>
              <a:buChar char=""/>
            </a:pPr>
            <a:r>
              <a:rPr b="0" lang="it-IT" sz="2400" spc="-1" strike="noStrike">
                <a:solidFill>
                  <a:srgbClr val="0f5494"/>
                </a:solidFill>
                <a:latin typeface="Verdana"/>
              </a:rPr>
              <a:t>Verifica di modelli di business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305" name="CustomShape 3"/>
          <p:cNvSpPr/>
          <p:nvPr/>
        </p:nvSpPr>
        <p:spPr>
          <a:xfrm>
            <a:off x="1619280" y="4365720"/>
            <a:ext cx="5942880" cy="16786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4"/>
          <p:cNvSpPr/>
          <p:nvPr/>
        </p:nvSpPr>
        <p:spPr>
          <a:xfrm>
            <a:off x="-260640" y="4581360"/>
            <a:ext cx="1877760" cy="123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816120">
              <a:lnSpc>
                <a:spcPts val="9011"/>
              </a:lnSpc>
              <a:spcBef>
                <a:spcPts val="1491"/>
              </a:spcBef>
            </a:pPr>
            <a:r>
              <a:rPr b="1" lang="it-IT" sz="8000" spc="-7" strike="noStrike">
                <a:solidFill>
                  <a:srgbClr val="ffd523"/>
                </a:solidFill>
                <a:latin typeface="Verdana"/>
                <a:ea typeface="DejaVu Sans"/>
              </a:rPr>
              <a:t>~</a:t>
            </a:r>
            <a:endParaRPr b="0" lang="it-IT" sz="8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395280" y="1339920"/>
            <a:ext cx="8228880" cy="9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358920" indent="-358200" algn="ctr">
              <a:lnSpc>
                <a:spcPct val="100000"/>
              </a:lnSpc>
            </a:pPr>
            <a:r>
              <a:rPr b="1" lang="it-IT" sz="3000" spc="-1" strike="noStrike">
                <a:solidFill>
                  <a:srgbClr val="0f5494"/>
                </a:solidFill>
                <a:latin typeface="Verdana"/>
              </a:rPr>
              <a:t>I prossimi step del 2015</a:t>
            </a:r>
            <a:endParaRPr b="0" lang="it-IT" sz="3000" spc="-1" strike="noStrike"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0" y="2492280"/>
            <a:ext cx="9143280" cy="352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 algn="ctr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/>
              <a:buChar char=""/>
            </a:pPr>
            <a:r>
              <a:rPr b="0" lang="it-IT" sz="2400" spc="-1" strike="noStrike">
                <a:solidFill>
                  <a:srgbClr val="0f5494"/>
                </a:solidFill>
                <a:latin typeface="Verdana"/>
              </a:rPr>
              <a:t>29 aprile 2015: Prima scadenza intermedia</a:t>
            </a:r>
            <a:endParaRPr b="0" lang="it-IT" sz="2400" spc="-1" strike="noStrike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/>
              <a:buChar char=""/>
            </a:pPr>
            <a:r>
              <a:rPr b="0" lang="it-IT" sz="2400" spc="-1" strike="noStrike">
                <a:solidFill>
                  <a:srgbClr val="0f5494"/>
                </a:solidFill>
                <a:latin typeface="Verdana"/>
              </a:rPr>
              <a:t>Fine luglio 2015: Primi risultati della valutazione</a:t>
            </a:r>
            <a:endParaRPr b="0" lang="it-IT" sz="2400" spc="-1" strike="noStrike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/>
              <a:buChar char=""/>
            </a:pPr>
            <a:r>
              <a:rPr b="0" lang="it-IT" sz="2400" spc="-1" strike="noStrike">
                <a:solidFill>
                  <a:srgbClr val="0f5494"/>
                </a:solidFill>
                <a:latin typeface="Verdana"/>
              </a:rPr>
              <a:t>1 settembre 2015: Seconda scadenza intermedia</a:t>
            </a:r>
            <a:endParaRPr b="0" lang="it-IT" sz="2400" spc="-1" strike="noStrike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/>
              <a:buChar char=""/>
            </a:pPr>
            <a:r>
              <a:rPr b="0" lang="it-IT" sz="2400" spc="-1" strike="noStrike">
                <a:solidFill>
                  <a:srgbClr val="0f5494"/>
                </a:solidFill>
                <a:latin typeface="Verdana"/>
              </a:rPr>
              <a:t>Fine ottobre 2015: Concessione primi finanziamenti</a:t>
            </a:r>
            <a:endParaRPr b="0" lang="it-IT" sz="2400" spc="-1" strike="noStrike"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/>
              <a:buChar char=""/>
            </a:pPr>
            <a:r>
              <a:rPr b="0" lang="it-IT" sz="2400" spc="-1" strike="noStrike">
                <a:solidFill>
                  <a:srgbClr val="0f5494"/>
                </a:solidFill>
                <a:latin typeface="Verdana"/>
              </a:rPr>
              <a:t>1 dicembre 2015. Terza scadenza intermedia</a:t>
            </a:r>
            <a:endParaRPr b="0" lang="it-IT" sz="2400" spc="-1" strike="noStrike">
              <a:latin typeface="Arial"/>
            </a:endParaRPr>
          </a:p>
          <a:p>
            <a:pPr marL="457200" algn="ctr">
              <a:lnSpc>
                <a:spcPct val="100000"/>
              </a:lnSpc>
              <a:spcBef>
                <a:spcPts val="479"/>
              </a:spcBef>
            </a:pPr>
            <a:r>
              <a:rPr b="0" lang="it-IT" sz="2400" spc="-1" strike="noStrike">
                <a:solidFill>
                  <a:srgbClr val="0f5494"/>
                </a:solidFill>
                <a:latin typeface="Verdana"/>
              </a:rPr>
              <a:t>	</a:t>
            </a:r>
            <a:r>
              <a:rPr b="0" lang="it-IT" sz="2400" spc="-1" strike="noStrike">
                <a:solidFill>
                  <a:srgbClr val="0f5494"/>
                </a:solidFill>
                <a:latin typeface="Verdana"/>
              </a:rPr>
              <a:t>+ pubblicazione risultati scadenza di settembre 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309" name="CustomShape 3"/>
          <p:cNvSpPr/>
          <p:nvPr/>
        </p:nvSpPr>
        <p:spPr>
          <a:xfrm>
            <a:off x="6948360" y="5189400"/>
            <a:ext cx="1656720" cy="16581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395280" y="1339920"/>
            <a:ext cx="8228880" cy="9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358920" indent="-358200">
              <a:lnSpc>
                <a:spcPct val="100000"/>
              </a:lnSpc>
            </a:pPr>
            <a:r>
              <a:rPr b="1" lang="it-IT" sz="3000" spc="-1" strike="noStrike">
                <a:solidFill>
                  <a:srgbClr val="0f5494"/>
                </a:solidFill>
                <a:latin typeface="Verdana"/>
              </a:rPr>
              <a:t>Invio e preparazione delle proposte</a:t>
            </a:r>
            <a:endParaRPr b="0" lang="it-IT" sz="3000" spc="-1" strike="noStrike">
              <a:latin typeface="Arial"/>
            </a:endParaRPr>
          </a:p>
        </p:txBody>
      </p:sp>
      <p:sp>
        <p:nvSpPr>
          <p:cNvPr id="311" name="CustomShape 2"/>
          <p:cNvSpPr/>
          <p:nvPr/>
        </p:nvSpPr>
        <p:spPr>
          <a:xfrm>
            <a:off x="457200" y="2492280"/>
            <a:ext cx="8228880" cy="410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/>
              <a:buChar char=""/>
            </a:pPr>
            <a:r>
              <a:rPr b="0" lang="it-IT" sz="2400" spc="-1" strike="noStrike">
                <a:solidFill>
                  <a:srgbClr val="0f5494"/>
                </a:solidFill>
                <a:latin typeface="Verdana"/>
              </a:rPr>
              <a:t>Lunghezza: massimo 30 pagine</a:t>
            </a:r>
            <a:endParaRPr b="0" lang="it-IT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/>
              <a:buChar char=""/>
            </a:pPr>
            <a:r>
              <a:rPr b="0" lang="it-IT" sz="2400" spc="-1" strike="noStrike">
                <a:solidFill>
                  <a:srgbClr val="0f5494"/>
                </a:solidFill>
                <a:latin typeface="Verdana"/>
              </a:rPr>
              <a:t>Logica del business plan</a:t>
            </a:r>
            <a:endParaRPr b="0" lang="it-IT" sz="24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009fba"/>
              </a:buClr>
              <a:buFont typeface="Symbol"/>
              <a:buChar char=""/>
            </a:pPr>
            <a:r>
              <a:rPr b="1" lang="it-IT" sz="2000" spc="-1" strike="noStrike">
                <a:solidFill>
                  <a:srgbClr val="0f5494"/>
                </a:solidFill>
                <a:latin typeface="Verdana"/>
              </a:rPr>
              <a:t>Rilevanza e posizionamento sul mercato</a:t>
            </a:r>
            <a:endParaRPr b="0" lang="it-IT" sz="20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009fba"/>
              </a:buClr>
              <a:buFont typeface="Symbol"/>
              <a:buChar char=""/>
            </a:pPr>
            <a:r>
              <a:rPr b="1" lang="it-IT" sz="2000" spc="-1" strike="noStrike">
                <a:solidFill>
                  <a:srgbClr val="0f5494"/>
                </a:solidFill>
                <a:latin typeface="Verdana"/>
              </a:rPr>
              <a:t>Strategia di sfruttamento</a:t>
            </a:r>
            <a:endParaRPr b="0" lang="it-IT" sz="20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009fba"/>
              </a:buClr>
              <a:buFont typeface="Symbol"/>
              <a:buChar char=""/>
            </a:pPr>
            <a:r>
              <a:rPr b="1" lang="it-IT" sz="2000" spc="-1" strike="noStrike">
                <a:solidFill>
                  <a:srgbClr val="0f5494"/>
                </a:solidFill>
                <a:latin typeface="Verdana"/>
              </a:rPr>
              <a:t>Necessità finanziarie / Condizioni quadro</a:t>
            </a:r>
            <a:endParaRPr b="0" lang="it-IT" sz="20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009fba"/>
              </a:buClr>
              <a:buFont typeface="Symbol"/>
              <a:buChar char=""/>
            </a:pPr>
            <a:r>
              <a:rPr b="1" lang="it-IT" sz="2000" spc="-1" strike="noStrike">
                <a:solidFill>
                  <a:srgbClr val="0f5494"/>
                </a:solidFill>
                <a:latin typeface="Verdana"/>
              </a:rPr>
              <a:t>Profitti da investimenti</a:t>
            </a:r>
            <a:endParaRPr b="0" lang="it-IT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/>
              <a:buChar char=""/>
            </a:pPr>
            <a:r>
              <a:rPr b="0" lang="it-IT" sz="2400" spc="-1" strike="noStrike">
                <a:solidFill>
                  <a:srgbClr val="0f5494"/>
                </a:solidFill>
                <a:latin typeface="Verdana"/>
              </a:rPr>
              <a:t>Creazione di valore aggiunto su un livello diverso da quello economico</a:t>
            </a:r>
            <a:endParaRPr b="0" lang="it-IT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/>
              <a:buChar char=""/>
            </a:pPr>
            <a:r>
              <a:rPr b="0" lang="it-IT" sz="2400" spc="-1" strike="noStrike">
                <a:solidFill>
                  <a:srgbClr val="0f5494"/>
                </a:solidFill>
                <a:latin typeface="Verdana"/>
              </a:rPr>
              <a:t>Chiarezza espositiva</a:t>
            </a:r>
            <a:endParaRPr b="0" lang="it-IT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/>
              <a:buChar char=""/>
            </a:pPr>
            <a:r>
              <a:rPr b="0" lang="it-IT" sz="2400" spc="-1" strike="noStrike">
                <a:solidFill>
                  <a:srgbClr val="0f5494"/>
                </a:solidFill>
                <a:latin typeface="Verdana"/>
              </a:rPr>
              <a:t>Rapporto costo-efficienza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312" name="CustomShape 3"/>
          <p:cNvSpPr/>
          <p:nvPr/>
        </p:nvSpPr>
        <p:spPr>
          <a:xfrm>
            <a:off x="7380360" y="5373720"/>
            <a:ext cx="1245600" cy="114552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395280" y="1339920"/>
            <a:ext cx="8228880" cy="9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358920" indent="-358200" algn="ctr">
              <a:lnSpc>
                <a:spcPct val="100000"/>
              </a:lnSpc>
            </a:pPr>
            <a:r>
              <a:rPr b="1" lang="it-IT" sz="3000" spc="-1" strike="noStrike">
                <a:solidFill>
                  <a:srgbClr val="0f5494"/>
                </a:solidFill>
                <a:latin typeface="Verdana"/>
              </a:rPr>
              <a:t>Valutazione della proposta</a:t>
            </a:r>
            <a:endParaRPr b="0" lang="it-IT" sz="3000" spc="-1" strike="noStrike">
              <a:latin typeface="Arial"/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0" y="2492280"/>
            <a:ext cx="9143280" cy="352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3e6fd2"/>
              </a:buClr>
              <a:buFont typeface="Symbol"/>
              <a:buChar char=""/>
            </a:pPr>
            <a:r>
              <a:rPr b="0" lang="it-IT" sz="2400" spc="-1" strike="noStrike">
                <a:solidFill>
                  <a:srgbClr val="0f5494"/>
                </a:solidFill>
                <a:latin typeface="Verdana"/>
              </a:rPr>
              <a:t>Valutazione in forma remota</a:t>
            </a:r>
            <a:endParaRPr b="0" lang="it-IT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3e6fd2"/>
              </a:buClr>
              <a:buFont typeface="Symbol"/>
              <a:buChar char=""/>
            </a:pPr>
            <a:r>
              <a:rPr b="0" lang="it-IT" sz="2400" spc="-1" strike="noStrike">
                <a:solidFill>
                  <a:srgbClr val="0f5494"/>
                </a:solidFill>
                <a:latin typeface="Verdana"/>
              </a:rPr>
              <a:t>4 giudici indipendenti</a:t>
            </a:r>
            <a:endParaRPr b="0" lang="it-IT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3e6fd2"/>
              </a:buClr>
              <a:buFont typeface="Symbol"/>
              <a:buChar char=""/>
            </a:pPr>
            <a:r>
              <a:rPr b="0" lang="it-IT" sz="2400" spc="-1" strike="noStrike">
                <a:solidFill>
                  <a:srgbClr val="0f5494"/>
                </a:solidFill>
                <a:latin typeface="Verdana"/>
              </a:rPr>
              <a:t>Aggregazione automatica delle valutazioni individuali</a:t>
            </a:r>
            <a:endParaRPr b="0" lang="it-IT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3e6fd2"/>
              </a:buClr>
              <a:buFont typeface="Symbol"/>
              <a:buChar char=""/>
            </a:pPr>
            <a:r>
              <a:rPr b="0" lang="it-IT" sz="2400" spc="-1" strike="noStrike">
                <a:solidFill>
                  <a:srgbClr val="0f5494"/>
                </a:solidFill>
                <a:latin typeface="Verdana"/>
              </a:rPr>
              <a:t>Breve commento sulla proposta per migliorare la stessa</a:t>
            </a:r>
            <a:endParaRPr b="0" lang="it-IT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3e6fd2"/>
              </a:buClr>
              <a:buFont typeface="Symbol"/>
              <a:buChar char=""/>
            </a:pPr>
            <a:r>
              <a:rPr b="0" lang="it-IT" sz="2400" spc="-1" strike="noStrike">
                <a:solidFill>
                  <a:srgbClr val="0f5494"/>
                </a:solidFill>
                <a:latin typeface="Verdana"/>
              </a:rPr>
              <a:t>Soglia minima voto: 12/15 globale</a:t>
            </a:r>
            <a:endParaRPr b="0" lang="it-IT" sz="24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009fba"/>
              </a:buClr>
              <a:buFont typeface="Symbol"/>
              <a:buChar char=""/>
            </a:pPr>
            <a:r>
              <a:rPr b="1" lang="it-IT" sz="2000" spc="-1" strike="noStrike">
                <a:solidFill>
                  <a:srgbClr val="0f5494"/>
                </a:solidFill>
                <a:latin typeface="Verdana"/>
              </a:rPr>
              <a:t>Per la sezione impatto: punteggio minimo 4/5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395280" y="1339920"/>
            <a:ext cx="8228880" cy="9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358920" indent="-358200" algn="ctr">
              <a:lnSpc>
                <a:spcPct val="100000"/>
              </a:lnSpc>
            </a:pPr>
            <a:r>
              <a:rPr b="1" lang="it-IT" sz="3000" spc="-1" strike="noStrike">
                <a:solidFill>
                  <a:srgbClr val="0f5494"/>
                </a:solidFill>
                <a:latin typeface="Verdana"/>
              </a:rPr>
              <a:t>Classifica</a:t>
            </a:r>
            <a:endParaRPr b="0" lang="it-IT" sz="3000" spc="-1" strike="noStrike">
              <a:latin typeface="Arial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0" y="2492280"/>
            <a:ext cx="9143280" cy="352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3e6fd2"/>
              </a:buClr>
              <a:buFont typeface="Symbol"/>
              <a:buChar char=""/>
            </a:pPr>
            <a:r>
              <a:rPr b="0" lang="it-IT" sz="2000" spc="-1" strike="noStrike">
                <a:solidFill>
                  <a:srgbClr val="0f5494"/>
                </a:solidFill>
                <a:latin typeface="Verdana"/>
              </a:rPr>
              <a:t>Le proposte con punteggio iniziale minore di 12/15 (o minore di 4/5 in impatto) o non vengono prese in considerazione</a:t>
            </a:r>
            <a:endParaRPr b="0" lang="it-IT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3e6fd2"/>
              </a:buClr>
              <a:buFont typeface="Symbol"/>
              <a:buChar char=""/>
            </a:pPr>
            <a:r>
              <a:rPr b="0" lang="it-IT" sz="2000" spc="-1" strike="noStrike">
                <a:solidFill>
                  <a:srgbClr val="0f5494"/>
                </a:solidFill>
                <a:latin typeface="Verdana"/>
              </a:rPr>
              <a:t>Le modalità di valutazione verranno ridefinite in base al numero di proposte inviate</a:t>
            </a:r>
            <a:endParaRPr b="0" lang="it-IT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3e6fd2"/>
              </a:buClr>
              <a:buFont typeface="Symbol"/>
              <a:buChar char=""/>
            </a:pPr>
            <a:r>
              <a:rPr b="0" lang="it-IT" sz="2000" spc="-1" strike="noStrike">
                <a:solidFill>
                  <a:srgbClr val="0f5494"/>
                </a:solidFill>
                <a:latin typeface="Verdana"/>
              </a:rPr>
              <a:t>Criteri per ulteriore differenziazione:</a:t>
            </a:r>
            <a:endParaRPr b="0" lang="it-IT" sz="20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320"/>
              </a:spcBef>
              <a:buClr>
                <a:srgbClr val="009fba"/>
              </a:buClr>
              <a:buFont typeface="Symbol"/>
              <a:buChar char=""/>
            </a:pPr>
            <a:r>
              <a:rPr b="1" lang="it-IT" sz="1600" spc="-1" strike="noStrike">
                <a:solidFill>
                  <a:srgbClr val="0f5494"/>
                </a:solidFill>
                <a:latin typeface="Verdana"/>
              </a:rPr>
              <a:t>Valore dell'impatto</a:t>
            </a:r>
            <a:endParaRPr b="0" lang="it-IT" sz="16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320"/>
              </a:spcBef>
              <a:buClr>
                <a:srgbClr val="009fba"/>
              </a:buClr>
              <a:buFont typeface="Symbol"/>
              <a:buChar char=""/>
            </a:pPr>
            <a:r>
              <a:rPr b="1" lang="it-IT" sz="1600" spc="-1" strike="noStrike">
                <a:solidFill>
                  <a:srgbClr val="0f5494"/>
                </a:solidFill>
                <a:latin typeface="Verdana"/>
              </a:rPr>
              <a:t>Dimensione del budget allocato alle PMI</a:t>
            </a:r>
            <a:endParaRPr b="0" lang="it-IT" sz="16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320"/>
              </a:spcBef>
              <a:buClr>
                <a:srgbClr val="009fba"/>
              </a:buClr>
              <a:buFont typeface="Symbol"/>
              <a:buChar char=""/>
            </a:pPr>
            <a:r>
              <a:rPr b="1" lang="it-IT" sz="1600" spc="-1" strike="noStrike">
                <a:solidFill>
                  <a:srgbClr val="0f5494"/>
                </a:solidFill>
                <a:latin typeface="Verdana"/>
              </a:rPr>
              <a:t>Numero delle industrie entranti</a:t>
            </a:r>
            <a:endParaRPr b="0" lang="it-IT" sz="16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320"/>
              </a:spcBef>
              <a:buClr>
                <a:srgbClr val="009fba"/>
              </a:buClr>
              <a:buFont typeface="Symbol"/>
              <a:buChar char=""/>
            </a:pPr>
            <a:r>
              <a:rPr b="1" lang="it-IT" sz="1600" spc="-1" strike="noStrike">
                <a:solidFill>
                  <a:srgbClr val="0f5494"/>
                </a:solidFill>
                <a:latin typeface="Verdana"/>
              </a:rPr>
              <a:t>Numero delle industrie partecipanti</a:t>
            </a:r>
            <a:endParaRPr b="0" lang="it-IT" sz="16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320"/>
              </a:spcBef>
              <a:buClr>
                <a:srgbClr val="009fba"/>
              </a:buClr>
              <a:buFont typeface="Symbol"/>
              <a:buChar char=""/>
            </a:pPr>
            <a:r>
              <a:rPr b="1" lang="it-IT" sz="1600" spc="-1" strike="noStrike">
                <a:solidFill>
                  <a:srgbClr val="0f5494"/>
                </a:solidFill>
                <a:latin typeface="Verdana"/>
              </a:rPr>
              <a:t>Parità di genere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it-IT" sz="1600" spc="-1" strike="noStrike">
              <a:latin typeface="Aria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1258920" y="5732640"/>
            <a:ext cx="936000" cy="10072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CustomShape 4"/>
          <p:cNvSpPr/>
          <p:nvPr/>
        </p:nvSpPr>
        <p:spPr>
          <a:xfrm>
            <a:off x="104760" y="5732640"/>
            <a:ext cx="936000" cy="10072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CustomShape 5"/>
          <p:cNvSpPr/>
          <p:nvPr/>
        </p:nvSpPr>
        <p:spPr>
          <a:xfrm>
            <a:off x="2373480" y="5732640"/>
            <a:ext cx="934200" cy="10072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CustomShape 6"/>
          <p:cNvSpPr/>
          <p:nvPr/>
        </p:nvSpPr>
        <p:spPr>
          <a:xfrm>
            <a:off x="8101080" y="5732640"/>
            <a:ext cx="934200" cy="100728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CustomShape 7"/>
          <p:cNvSpPr/>
          <p:nvPr/>
        </p:nvSpPr>
        <p:spPr>
          <a:xfrm>
            <a:off x="6948360" y="5732640"/>
            <a:ext cx="936000" cy="100728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CustomShape 8"/>
          <p:cNvSpPr/>
          <p:nvPr/>
        </p:nvSpPr>
        <p:spPr>
          <a:xfrm>
            <a:off x="5724360" y="5732640"/>
            <a:ext cx="934200" cy="1007280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395280" y="1339920"/>
            <a:ext cx="8228880" cy="9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358920" indent="-358200">
              <a:lnSpc>
                <a:spcPct val="100000"/>
              </a:lnSpc>
            </a:pPr>
            <a:r>
              <a:rPr b="1" lang="it-IT" sz="3000" spc="-1" strike="noStrike">
                <a:solidFill>
                  <a:srgbClr val="0f5494"/>
                </a:solidFill>
                <a:latin typeface="Verdana"/>
              </a:rPr>
              <a:t>Comunicazione dei risultati</a:t>
            </a:r>
            <a:endParaRPr b="0" lang="it-IT" sz="3000" spc="-1" strike="noStrike"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457200" y="2492280"/>
            <a:ext cx="8228880" cy="352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3399"/>
              </a:buClr>
              <a:buFont typeface="Symbol"/>
              <a:buChar char=""/>
            </a:pPr>
            <a:r>
              <a:rPr b="0" lang="it-IT" sz="2400" spc="-1" strike="noStrike">
                <a:solidFill>
                  <a:srgbClr val="0f5494"/>
                </a:solidFill>
                <a:latin typeface="Verdana"/>
              </a:rPr>
              <a:t>Feedback quasi immediato per valutazioni inferiori ai valori soglia</a:t>
            </a:r>
            <a:endParaRPr b="0" lang="it-IT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3399"/>
              </a:buClr>
              <a:buFont typeface="Symbol"/>
              <a:buChar char=""/>
            </a:pPr>
            <a:r>
              <a:rPr b="0" lang="it-IT" sz="2400" spc="-1" strike="noStrike">
                <a:solidFill>
                  <a:srgbClr val="0f5494"/>
                </a:solidFill>
                <a:latin typeface="Verdana"/>
              </a:rPr>
              <a:t>In alternativa, la risposta potrebbe richiedere più tempo e seguirà il processo di valutazione</a:t>
            </a:r>
            <a:endParaRPr b="0" lang="it-IT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3399"/>
              </a:buClr>
              <a:buFont typeface="Symbol"/>
              <a:buChar char=""/>
            </a:pPr>
            <a:r>
              <a:rPr b="0" lang="it-IT" sz="2400" spc="-1" strike="noStrike">
                <a:solidFill>
                  <a:srgbClr val="0f5494"/>
                </a:solidFill>
                <a:latin typeface="Verdana"/>
              </a:rPr>
              <a:t>Non vengono fornite informazioni su come migliorare la proposta, ma solo sugli elementi da modificare</a:t>
            </a:r>
            <a:endParaRPr b="0" lang="it-IT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3399"/>
              </a:buClr>
              <a:buFont typeface="Symbol"/>
              <a:buChar char=""/>
            </a:pPr>
            <a:r>
              <a:rPr b="0" lang="it-IT" sz="2400" spc="-1" strike="noStrike">
                <a:solidFill>
                  <a:srgbClr val="0f5494"/>
                </a:solidFill>
                <a:latin typeface="Verdana"/>
              </a:rPr>
              <a:t>Possibilità di nuova domanda solo a seguito del primo feedback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7308720" y="1557360"/>
            <a:ext cx="1151640" cy="64872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-36360" y="1341360"/>
            <a:ext cx="9179640" cy="9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358920" indent="-358200" algn="ctr">
              <a:lnSpc>
                <a:spcPct val="100000"/>
              </a:lnSpc>
            </a:pPr>
            <a:r>
              <a:rPr b="1" lang="it-IT" sz="2400" spc="-1" strike="noStrike">
                <a:solidFill>
                  <a:srgbClr val="0f5494"/>
                </a:solidFill>
                <a:latin typeface="Verdana"/>
              </a:rPr>
              <a:t>Accordo di finanziamento e project management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0" y="2565360"/>
            <a:ext cx="9143280" cy="331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3e6fd2"/>
              </a:buClr>
              <a:buFont typeface="Symbol"/>
              <a:buChar char=""/>
            </a:pPr>
            <a:r>
              <a:rPr b="0" lang="it-IT" sz="2000" spc="-1" strike="noStrike">
                <a:solidFill>
                  <a:srgbClr val="0f5494"/>
                </a:solidFill>
                <a:latin typeface="Verdana"/>
              </a:rPr>
              <a:t>Parallelismo tra azioni standard e innovazione</a:t>
            </a:r>
            <a:endParaRPr b="0" lang="it-IT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3e6fd2"/>
              </a:buClr>
              <a:buFont typeface="Symbol"/>
              <a:buChar char=""/>
            </a:pPr>
            <a:r>
              <a:rPr b="0" lang="it-IT" sz="2000" spc="-1" strike="noStrike">
                <a:solidFill>
                  <a:srgbClr val="0f5494"/>
                </a:solidFill>
                <a:latin typeface="Verdana"/>
              </a:rPr>
              <a:t>Nessuna negoziazione negli accordi di finanziamento</a:t>
            </a:r>
            <a:endParaRPr b="0" lang="it-IT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3e6fd2"/>
              </a:buClr>
              <a:buFont typeface="Symbol"/>
              <a:buChar char=""/>
            </a:pPr>
            <a:r>
              <a:rPr b="0" lang="it-IT" sz="2000" spc="-1" strike="noStrike">
                <a:solidFill>
                  <a:srgbClr val="0f5494"/>
                </a:solidFill>
                <a:latin typeface="Verdana"/>
              </a:rPr>
              <a:t>Modello degli accordi di finanziamento uguale a quello per le azioni innovative</a:t>
            </a:r>
            <a:endParaRPr b="0" lang="it-IT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3e6fd2"/>
              </a:buClr>
              <a:buFont typeface="Symbol"/>
              <a:buChar char=""/>
            </a:pPr>
            <a:r>
              <a:rPr b="0" lang="it-IT" sz="2000" spc="-1" strike="noStrike">
                <a:solidFill>
                  <a:srgbClr val="0f5494"/>
                </a:solidFill>
                <a:latin typeface="Verdana"/>
              </a:rPr>
              <a:t>Controllo di sostenibilità economica solo per i coordinatori</a:t>
            </a:r>
            <a:endParaRPr b="0" lang="it-IT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3e6fd2"/>
              </a:buClr>
              <a:buFont typeface="Symbol"/>
              <a:buChar char=""/>
            </a:pPr>
            <a:r>
              <a:rPr b="0" lang="it-IT" sz="2000" spc="-1" strike="noStrike">
                <a:solidFill>
                  <a:srgbClr val="0f5494"/>
                </a:solidFill>
                <a:latin typeface="Verdana"/>
              </a:rPr>
              <a:t>Pre-finanziamento valutato caso per caso (massimo 90%)</a:t>
            </a:r>
            <a:endParaRPr b="0" lang="it-IT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3e6fd2"/>
              </a:buClr>
              <a:buFont typeface="Symbol"/>
              <a:buChar char=""/>
            </a:pPr>
            <a:r>
              <a:rPr b="0" lang="it-IT" sz="2000" spc="-1" strike="noStrike">
                <a:solidFill>
                  <a:srgbClr val="0f5494"/>
                </a:solidFill>
                <a:latin typeface="Verdana"/>
              </a:rPr>
              <a:t>La durata del progetto non può eccedere i 36 mesi. La durata media dovrebbe essere tra i 12 e i 24 mesi</a:t>
            </a:r>
            <a:endParaRPr b="0" lang="it-IT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3e6fd2"/>
              </a:buClr>
              <a:buFont typeface="Symbol"/>
              <a:buChar char=""/>
            </a:pPr>
            <a:r>
              <a:rPr b="0" lang="it-IT" sz="2000" spc="-1" strike="noStrike">
                <a:solidFill>
                  <a:srgbClr val="0f5494"/>
                </a:solidFill>
                <a:latin typeface="Verdana"/>
              </a:rPr>
              <a:t>Altra visibilità per i partecipanti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820800" y="1773360"/>
            <a:ext cx="7279560" cy="50428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2"/>
          <p:cNvSpPr/>
          <p:nvPr/>
        </p:nvSpPr>
        <p:spPr>
          <a:xfrm>
            <a:off x="801720" y="1464840"/>
            <a:ext cx="809064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marL="12600" indent="-358200">
              <a:lnSpc>
                <a:spcPct val="100000"/>
              </a:lnSpc>
            </a:pPr>
            <a:r>
              <a:rPr b="1" lang="it-IT" sz="3000" spc="-1" strike="noStrike">
                <a:solidFill>
                  <a:srgbClr val="0f5494"/>
                </a:solidFill>
                <a:latin typeface="Verdana"/>
                <a:ea typeface="Verdana"/>
              </a:rPr>
              <a:t>…</a:t>
            </a:r>
            <a:r>
              <a:rPr b="1" lang="it-IT" sz="3000" spc="-1" strike="noStrike">
                <a:solidFill>
                  <a:srgbClr val="0f5494"/>
                </a:solidFill>
                <a:latin typeface="Verdana"/>
                <a:ea typeface="Verdana"/>
              </a:rPr>
              <a:t>per competere a livello mondiale</a:t>
            </a:r>
            <a:endParaRPr b="0" lang="it-IT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395280" y="1339920"/>
            <a:ext cx="8228880" cy="9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358920" indent="-358200" algn="ctr">
              <a:lnSpc>
                <a:spcPct val="100000"/>
              </a:lnSpc>
            </a:pPr>
            <a:r>
              <a:rPr b="1" lang="it-IT" sz="3000" spc="-1" strike="noStrike">
                <a:solidFill>
                  <a:srgbClr val="0f5494"/>
                </a:solidFill>
                <a:latin typeface="Verdana"/>
              </a:rPr>
              <a:t>Futuro dei Progetti Pilota FTI</a:t>
            </a:r>
            <a:endParaRPr b="0" lang="it-IT" sz="3000" spc="-1" strike="noStrike">
              <a:latin typeface="Arial"/>
            </a:endParaRPr>
          </a:p>
        </p:txBody>
      </p:sp>
      <p:sp>
        <p:nvSpPr>
          <p:cNvPr id="329" name="CustomShape 2"/>
          <p:cNvSpPr/>
          <p:nvPr/>
        </p:nvSpPr>
        <p:spPr>
          <a:xfrm>
            <a:off x="457200" y="2492280"/>
            <a:ext cx="8228880" cy="352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/>
              <a:buChar char=""/>
            </a:pPr>
            <a:r>
              <a:rPr b="0" lang="it-IT" sz="2400" spc="-1" strike="noStrike">
                <a:solidFill>
                  <a:srgbClr val="0f5494"/>
                </a:solidFill>
                <a:latin typeface="Verdana"/>
              </a:rPr>
              <a:t>2016: adozione dei programmi in sospeso</a:t>
            </a:r>
            <a:endParaRPr b="0" lang="it-IT" sz="24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009fba"/>
              </a:buClr>
              <a:buFont typeface="Symbol"/>
              <a:buChar char=""/>
            </a:pPr>
            <a:r>
              <a:rPr b="1" lang="it-IT" sz="2000" spc="-1" strike="noStrike">
                <a:solidFill>
                  <a:srgbClr val="0f5494"/>
                </a:solidFill>
                <a:latin typeface="Verdana"/>
              </a:rPr>
              <a:t>Dalle 50 alle 70 azioni</a:t>
            </a:r>
            <a:endParaRPr b="0" lang="it-IT" sz="20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009fba"/>
              </a:buClr>
              <a:buFont typeface="Symbol"/>
              <a:buChar char=""/>
            </a:pPr>
            <a:r>
              <a:rPr b="1" lang="it-IT" sz="2000" spc="-1" strike="noStrike">
                <a:solidFill>
                  <a:srgbClr val="0f5494"/>
                </a:solidFill>
                <a:latin typeface="Verdana"/>
              </a:rPr>
              <a:t>Budget di €100 milioni</a:t>
            </a:r>
            <a:endParaRPr b="0" lang="it-IT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Symbol"/>
              <a:buChar char=""/>
            </a:pPr>
            <a:r>
              <a:rPr b="0" lang="it-IT" sz="2400" spc="-1" strike="noStrike">
                <a:solidFill>
                  <a:srgbClr val="0f5494"/>
                </a:solidFill>
                <a:latin typeface="Verdana"/>
              </a:rPr>
              <a:t>Dopo il 2016: dipende dai risultati del programma</a:t>
            </a:r>
            <a:endParaRPr b="0" lang="it-IT" sz="24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009fba"/>
              </a:buClr>
              <a:buFont typeface="Symbol"/>
              <a:buChar char=""/>
            </a:pPr>
            <a:r>
              <a:rPr b="1" lang="it-IT" sz="2000" spc="-1" strike="noStrike">
                <a:solidFill>
                  <a:srgbClr val="0f5494"/>
                </a:solidFill>
                <a:latin typeface="Verdana"/>
              </a:rPr>
              <a:t>Modello di report specifico per i partecipanti</a:t>
            </a:r>
            <a:endParaRPr b="0" lang="it-IT" sz="2000" spc="-1" strike="noStrike">
              <a:latin typeface="Arial"/>
            </a:endParaRPr>
          </a:p>
          <a:p>
            <a:pPr lvl="1" marL="743040" indent="-285120">
              <a:lnSpc>
                <a:spcPct val="100000"/>
              </a:lnSpc>
              <a:spcBef>
                <a:spcPts val="400"/>
              </a:spcBef>
              <a:buClr>
                <a:srgbClr val="009fba"/>
              </a:buClr>
              <a:buFont typeface="Symbol"/>
              <a:buChar char=""/>
            </a:pPr>
            <a:r>
              <a:rPr b="1" lang="it-IT" sz="2000" spc="-1" strike="noStrike">
                <a:solidFill>
                  <a:srgbClr val="0f5494"/>
                </a:solidFill>
                <a:latin typeface="Verdana"/>
              </a:rPr>
              <a:t>Studi settoriali da commissionare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395280" y="1339920"/>
            <a:ext cx="8228880" cy="9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358920" indent="-358200">
              <a:lnSpc>
                <a:spcPct val="100000"/>
              </a:lnSpc>
            </a:pPr>
            <a:r>
              <a:rPr b="1" lang="it-IT" sz="3000" spc="-1" strike="noStrike">
                <a:solidFill>
                  <a:srgbClr val="0f5494"/>
                </a:solidFill>
                <a:latin typeface="Verdana"/>
              </a:rPr>
              <a:t>More info? Punti di contatto nazionali</a:t>
            </a:r>
            <a:endParaRPr b="0" lang="it-IT" sz="3000" spc="-1" strike="noStrike">
              <a:latin typeface="Arial"/>
            </a:endParaRPr>
          </a:p>
        </p:txBody>
      </p:sp>
      <p:pic>
        <p:nvPicPr>
          <p:cNvPr id="331" name="Picture 2" descr=""/>
          <p:cNvPicPr/>
          <p:nvPr/>
        </p:nvPicPr>
        <p:blipFill>
          <a:blip r:embed="rId1"/>
          <a:srcRect l="0" t="0" r="23211" b="0"/>
          <a:stretch/>
        </p:blipFill>
        <p:spPr>
          <a:xfrm>
            <a:off x="754200" y="2276640"/>
            <a:ext cx="7635240" cy="4164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7618320" y="5224320"/>
            <a:ext cx="1374120" cy="49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2"/>
          <p:cNvSpPr/>
          <p:nvPr/>
        </p:nvSpPr>
        <p:spPr>
          <a:xfrm>
            <a:off x="573120" y="1544760"/>
            <a:ext cx="7278120" cy="495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3"/>
          <p:cNvSpPr/>
          <p:nvPr/>
        </p:nvSpPr>
        <p:spPr>
          <a:xfrm>
            <a:off x="2363760" y="5465880"/>
            <a:ext cx="4239360" cy="18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4"/>
          <p:cNvSpPr/>
          <p:nvPr/>
        </p:nvSpPr>
        <p:spPr>
          <a:xfrm>
            <a:off x="6742080" y="1300320"/>
            <a:ext cx="1188360" cy="43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99" name="Table 5"/>
          <p:cNvGraphicFramePr/>
          <p:nvPr/>
        </p:nvGraphicFramePr>
        <p:xfrm>
          <a:off x="395280" y="1282680"/>
          <a:ext cx="8497080" cy="5400000"/>
        </p:xfrm>
        <a:graphic>
          <a:graphicData uri="http://schemas.openxmlformats.org/drawingml/2006/table">
            <a:tbl>
              <a:tblPr/>
              <a:tblGrid>
                <a:gridCol w="572760"/>
                <a:gridCol w="7924680"/>
              </a:tblGrid>
              <a:tr h="5400360">
                <a:tc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 lIns="68400" rIns="684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24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Innovation Union: Commitment n°7 (2010)</a:t>
                      </a:r>
                      <a:endParaRPr b="0" lang="it-IT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it-IT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2200" spc="-1" strike="noStrike" u="sng">
                          <a:solidFill>
                            <a:srgbClr val="000000"/>
                          </a:solidFill>
                          <a:uFillTx/>
                          <a:latin typeface="Verdana"/>
                        </a:rPr>
                        <a:t>Commissione</a:t>
                      </a:r>
                      <a:r>
                        <a:rPr b="0" lang="it-IT" sz="22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 assicurerà </a:t>
                      </a:r>
                      <a:r>
                        <a:rPr b="1" lang="it-IT" sz="22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un accesso agevolato alle PMI </a:t>
                      </a:r>
                      <a:r>
                        <a:rPr b="0" lang="it-IT" sz="22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ed una loro più vigorosa partecipazione nei futuri programmi dell'Unione nel campo della ricerca e dell'innovazione</a:t>
                      </a:r>
                      <a:endParaRPr b="0" lang="it-IT" sz="2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it-IT" sz="2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2400" spc="-1" strike="noStrike" u="sng">
                          <a:solidFill>
                            <a:srgbClr val="000000"/>
                          </a:solidFill>
                          <a:uFillTx/>
                          <a:latin typeface="Verdana"/>
                        </a:rPr>
                        <a:t>Consiglio</a:t>
                      </a:r>
                      <a:r>
                        <a:rPr b="1" lang="it-IT" sz="24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 Europeo (4 Febbraio 2011)</a:t>
                      </a:r>
                      <a:endParaRPr b="0" lang="it-IT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it-IT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22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La Commissione è invitata ad esplorare la fattibilità di uno Small Business Innovation Research Scheme</a:t>
                      </a:r>
                      <a:endParaRPr b="0" lang="it-IT" sz="2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it-IT" sz="2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t-IT" sz="24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Consultazione degli </a:t>
                      </a:r>
                      <a:r>
                        <a:rPr b="1" lang="it-IT" sz="2400" spc="-1" strike="noStrike" u="sng">
                          <a:solidFill>
                            <a:srgbClr val="000000"/>
                          </a:solidFill>
                          <a:uFillTx/>
                          <a:latin typeface="Verdana"/>
                        </a:rPr>
                        <a:t>stakeholder </a:t>
                      </a:r>
                      <a:r>
                        <a:rPr b="1" lang="it-IT" sz="24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Libro Verde (Primavera 2011)</a:t>
                      </a:r>
                      <a:endParaRPr b="0" lang="it-IT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it-IT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t-IT" sz="22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PMI devono avere ruolo chiave nel prossimo Programma Quadro</a:t>
                      </a:r>
                      <a:endParaRPr b="0" lang="it-IT" sz="22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200" name="CustomShape 6"/>
          <p:cNvSpPr/>
          <p:nvPr/>
        </p:nvSpPr>
        <p:spPr>
          <a:xfrm>
            <a:off x="4356000" y="162000"/>
            <a:ext cx="457128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617400" indent="-616680" algn="r">
              <a:lnSpc>
                <a:spcPct val="100000"/>
              </a:lnSpc>
              <a:spcBef>
                <a:spcPts val="799"/>
              </a:spcBef>
            </a:pPr>
            <a:r>
              <a:rPr b="1" lang="it-IT" sz="2800" spc="-1" strike="noStrike">
                <a:solidFill>
                  <a:srgbClr val="ffd624"/>
                </a:solidFill>
                <a:latin typeface="Verdana"/>
                <a:ea typeface="DejaVu Sans"/>
              </a:rPr>
              <a:t>Policy context</a:t>
            </a:r>
            <a:endParaRPr b="0" lang="it-IT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395280" y="1339920"/>
            <a:ext cx="8228880" cy="72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0280" rIns="80280" tIns="39960" bIns="39960">
            <a:noAutofit/>
          </a:bodyPr>
          <a:p>
            <a:pPr marL="358920" indent="-358200"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Sostegno alle PMI- Obiettivo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611280" y="1989000"/>
            <a:ext cx="8136720" cy="403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0280" rIns="80280" tIns="39960" bIns="39960">
            <a:noAutofit/>
          </a:bodyPr>
          <a:p>
            <a:pPr marL="343080" indent="-342360" algn="just">
              <a:lnSpc>
                <a:spcPct val="100000"/>
              </a:lnSpc>
              <a:spcBef>
                <a:spcPts val="439"/>
              </a:spcBef>
            </a:pPr>
            <a:r>
              <a:rPr b="0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"Stimolare la </a:t>
            </a:r>
            <a:r>
              <a:rPr b="1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crescita </a:t>
            </a:r>
            <a:r>
              <a:rPr b="0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endParaRPr b="0" lang="it-IT" sz="22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439"/>
              </a:spcBef>
            </a:pPr>
            <a:r>
              <a:rPr b="0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aumentando </a:t>
            </a:r>
            <a:r>
              <a:rPr b="1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il livello di innovazione </a:t>
            </a:r>
            <a:r>
              <a:rPr b="0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nelle PMI,</a:t>
            </a:r>
            <a:endParaRPr b="0" lang="it-IT" sz="22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439"/>
              </a:spcBef>
            </a:pPr>
            <a:r>
              <a:rPr b="0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coprendo le </a:t>
            </a:r>
            <a:r>
              <a:rPr b="1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diverse necessità di innovazione</a:t>
            </a:r>
            <a:endParaRPr b="0" lang="it-IT" sz="22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439"/>
              </a:spcBef>
            </a:pPr>
            <a:r>
              <a:rPr b="0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lungo l'intero </a:t>
            </a:r>
            <a:r>
              <a:rPr b="1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ciclo di innovazione</a:t>
            </a:r>
            <a:endParaRPr b="0" lang="it-IT" sz="22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439"/>
              </a:spcBef>
            </a:pPr>
            <a:r>
              <a:rPr b="0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per tutti </a:t>
            </a:r>
            <a:r>
              <a:rPr b="1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i tipi di innovazione</a:t>
            </a:r>
            <a:r>
              <a:rPr b="0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, </a:t>
            </a:r>
            <a:endParaRPr b="0" lang="it-IT" sz="2200" spc="-1" strike="noStrike">
              <a:latin typeface="Arial"/>
            </a:endParaRPr>
          </a:p>
          <a:p>
            <a:pPr marL="343080" indent="-342360" algn="r">
              <a:lnSpc>
                <a:spcPct val="100000"/>
              </a:lnSpc>
              <a:spcBef>
                <a:spcPts val="439"/>
              </a:spcBef>
            </a:pPr>
            <a:r>
              <a:rPr b="0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perciò creando più </a:t>
            </a:r>
            <a:r>
              <a:rPr b="1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PMI a crescita più rapida, attive a livello internazionale</a:t>
            </a:r>
            <a:r>
              <a:rPr b="0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"</a:t>
            </a:r>
            <a:endParaRPr b="0" lang="it-IT" sz="22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159"/>
              </a:spcBef>
            </a:pPr>
            <a:endParaRPr b="0" lang="it-IT" sz="22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b="1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	</a:t>
            </a:r>
            <a:r>
              <a:rPr b="1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	</a:t>
            </a:r>
            <a:r>
              <a:rPr b="1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	</a:t>
            </a:r>
            <a:r>
              <a:rPr b="1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	</a:t>
            </a:r>
            <a:r>
              <a:rPr b="1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Tutti i tipi di innovazione</a:t>
            </a:r>
            <a:r>
              <a:rPr b="1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	</a:t>
            </a:r>
            <a:endParaRPr b="0" lang="it-IT" sz="22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b="1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	</a:t>
            </a:r>
            <a:r>
              <a:rPr b="1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	</a:t>
            </a:r>
            <a:r>
              <a:rPr b="1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	</a:t>
            </a:r>
            <a:r>
              <a:rPr b="1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	</a:t>
            </a:r>
            <a:r>
              <a:rPr b="1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Vicinanza al mercato</a:t>
            </a:r>
            <a:endParaRPr b="0" lang="it-IT" sz="22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601"/>
              </a:spcBef>
            </a:pPr>
            <a:r>
              <a:rPr b="1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	</a:t>
            </a:r>
            <a:r>
              <a:rPr b="1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	</a:t>
            </a:r>
            <a:r>
              <a:rPr b="1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	</a:t>
            </a:r>
            <a:r>
              <a:rPr b="1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	</a:t>
            </a:r>
            <a:r>
              <a:rPr b="1" i="1" lang="it-IT" sz="2200" spc="-1" strike="noStrike">
                <a:solidFill>
                  <a:srgbClr val="000000"/>
                </a:solidFill>
                <a:latin typeface="Verdana"/>
                <a:ea typeface="ＭＳ Ｐゴシック"/>
              </a:rPr>
              <a:t>Maggiore impatto</a:t>
            </a:r>
            <a:endParaRPr b="0" lang="it-IT" sz="22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439"/>
              </a:spcBef>
            </a:pPr>
            <a:r>
              <a:rPr b="1" i="1" lang="it-IT" sz="2200" spc="-1" strike="noStrike">
                <a:solidFill>
                  <a:srgbClr val="0f5494"/>
                </a:solidFill>
                <a:latin typeface="Verdana"/>
                <a:ea typeface="ＭＳ Ｐゴシック"/>
              </a:rPr>
              <a:t>	</a:t>
            </a:r>
            <a:r>
              <a:rPr b="1" i="1" lang="it-IT" sz="2200" spc="-1" strike="noStrike">
                <a:solidFill>
                  <a:srgbClr val="0f5494"/>
                </a:solidFill>
                <a:latin typeface="Verdana"/>
                <a:ea typeface="ＭＳ Ｐゴシック"/>
              </a:rPr>
              <a:t>	</a:t>
            </a:r>
            <a:endParaRPr b="0" lang="it-IT" sz="2200" spc="-1" strike="noStrike"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5741280" y="5514840"/>
            <a:ext cx="1386720" cy="461160"/>
          </a:xfrm>
          <a:prstGeom prst="rightArrow">
            <a:avLst>
              <a:gd name="adj1" fmla="val 50000"/>
              <a:gd name="adj2" fmla="val 50447"/>
            </a:avLst>
          </a:prstGeom>
          <a:solidFill>
            <a:srgbClr val="00b8ff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4"/>
          <p:cNvSpPr/>
          <p:nvPr/>
        </p:nvSpPr>
        <p:spPr>
          <a:xfrm>
            <a:off x="6393960" y="5059800"/>
            <a:ext cx="1382040" cy="412200"/>
          </a:xfrm>
          <a:prstGeom prst="rightArrow">
            <a:avLst>
              <a:gd name="adj1" fmla="val 50000"/>
              <a:gd name="adj2" fmla="val 43752"/>
            </a:avLst>
          </a:prstGeom>
          <a:solidFill>
            <a:srgbClr val="00b8ff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5"/>
          <p:cNvSpPr/>
          <p:nvPr/>
        </p:nvSpPr>
        <p:spPr>
          <a:xfrm>
            <a:off x="4356000" y="162000"/>
            <a:ext cx="457128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617400" indent="-616680" algn="r">
              <a:lnSpc>
                <a:spcPct val="100000"/>
              </a:lnSpc>
              <a:spcBef>
                <a:spcPts val="799"/>
              </a:spcBef>
            </a:pPr>
            <a:r>
              <a:rPr b="1" lang="it-IT" sz="2800" spc="-1" strike="noStrike">
                <a:solidFill>
                  <a:srgbClr val="ffd624"/>
                </a:solidFill>
                <a:latin typeface="Verdana"/>
                <a:ea typeface="DejaVu Sans"/>
              </a:rPr>
              <a:t>Horizon 2020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206" name="CustomShape 6"/>
          <p:cNvSpPr/>
          <p:nvPr/>
        </p:nvSpPr>
        <p:spPr>
          <a:xfrm>
            <a:off x="5256000" y="6020640"/>
            <a:ext cx="1382040" cy="412200"/>
          </a:xfrm>
          <a:prstGeom prst="rightArrow">
            <a:avLst>
              <a:gd name="adj1" fmla="val 50000"/>
              <a:gd name="adj2" fmla="val 43752"/>
            </a:avLst>
          </a:prstGeom>
          <a:solidFill>
            <a:srgbClr val="00b8ff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774720" y="2438280"/>
            <a:ext cx="7773120" cy="365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0280" rIns="80280" tIns="39960" bIns="39960">
            <a:noAutofit/>
          </a:bodyPr>
          <a:p>
            <a:pPr marL="3240" algn="ctr">
              <a:lnSpc>
                <a:spcPct val="100000"/>
              </a:lnSpc>
            </a:pPr>
            <a:r>
              <a:rPr b="1" lang="it-IT" sz="8000" spc="-1" strike="noStrike">
                <a:solidFill>
                  <a:srgbClr val="ffd624"/>
                </a:solidFill>
                <a:latin typeface="Verdana"/>
              </a:rPr>
              <a:t>1. Strumento PMI</a:t>
            </a:r>
            <a:endParaRPr b="0" lang="it-IT" sz="8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774720" y="2438280"/>
            <a:ext cx="7773120" cy="101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0280" rIns="80280" tIns="39960" bIns="39960">
            <a:noAutofit/>
          </a:bodyPr>
          <a:p>
            <a:pPr marL="3240" algn="ctr">
              <a:lnSpc>
                <a:spcPct val="100000"/>
              </a:lnSpc>
            </a:pPr>
            <a:r>
              <a:rPr b="1" lang="it-IT" sz="7200" spc="-1" strike="noStrike">
                <a:solidFill>
                  <a:srgbClr val="ffd624"/>
                </a:solidFill>
                <a:latin typeface="Verdana"/>
              </a:rPr>
              <a:t>Il concetto</a:t>
            </a:r>
            <a:endParaRPr b="0" lang="it-IT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0" y="1052640"/>
            <a:ext cx="5292000" cy="5112720"/>
          </a:xfrm>
          <a:prstGeom prst="rect">
            <a:avLst/>
          </a:prstGeom>
          <a:noFill/>
          <a:ln>
            <a:solidFill>
              <a:srgbClr val="2d5ec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358920">
              <a:lnSpc>
                <a:spcPct val="100000"/>
              </a:lnSpc>
            </a:pPr>
            <a:r>
              <a:rPr b="1" lang="it-IT" sz="3000" spc="-1" strike="noStrike">
                <a:solidFill>
                  <a:srgbClr val="000000"/>
                </a:solidFill>
                <a:latin typeface="Verdana"/>
              </a:rPr>
              <a:t>TARGET SHIFT:</a:t>
            </a:r>
            <a:br/>
            <a:r>
              <a:rPr b="1" lang="it-IT" sz="2000" spc="-1" strike="noStrike">
                <a:solidFill>
                  <a:srgbClr val="000000"/>
                </a:solidFill>
                <a:latin typeface="Verdana"/>
              </a:rPr>
              <a:t>da </a:t>
            </a:r>
            <a:r>
              <a:rPr b="1" lang="it-IT" sz="200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1" lang="it-IT" sz="200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1" lang="it-IT" sz="2000" spc="-1" strike="noStrike">
                <a:solidFill>
                  <a:srgbClr val="000000"/>
                </a:solidFill>
                <a:latin typeface="Verdana"/>
              </a:rPr>
              <a:t>'Scienza' con le PMI</a:t>
            </a:r>
            <a:br/>
            <a:r>
              <a:rPr b="1" lang="it-IT" sz="2000" spc="-1" strike="noStrike" u="sng">
                <a:solidFill>
                  <a:srgbClr val="000000"/>
                </a:solidFill>
                <a:uFillTx/>
                <a:latin typeface="Verdana"/>
              </a:rPr>
              <a:t>verso </a:t>
            </a:r>
            <a:r>
              <a:rPr b="1" lang="it-IT" sz="2000" spc="-1" strike="noStrike" u="sng">
                <a:solidFill>
                  <a:srgbClr val="000000"/>
                </a:solidFill>
                <a:uFillTx/>
                <a:latin typeface="Verdana"/>
              </a:rPr>
              <a:t>	</a:t>
            </a:r>
            <a:r>
              <a:rPr b="1" i="1" lang="it-IT" sz="2000" spc="-1" strike="noStrike" u="sng">
                <a:solidFill>
                  <a:srgbClr val="000000"/>
                </a:solidFill>
                <a:uFillTx/>
                <a:latin typeface="Verdana"/>
              </a:rPr>
              <a:t>PMI con la 'scienza</a:t>
            </a:r>
            <a:r>
              <a:rPr b="1" lang="it-IT" sz="2000" spc="-1" strike="noStrike">
                <a:solidFill>
                  <a:srgbClr val="000000"/>
                </a:solidFill>
                <a:latin typeface="Verdana"/>
              </a:rPr>
              <a:t>'</a:t>
            </a:r>
            <a:br/>
            <a:br/>
            <a:r>
              <a:rPr b="1" lang="it-IT" sz="3000" spc="-1" strike="noStrike">
                <a:solidFill>
                  <a:srgbClr val="000000"/>
                </a:solidFill>
                <a:latin typeface="Verdana"/>
              </a:rPr>
              <a:t>SCOPE SHIFT:</a:t>
            </a:r>
            <a:br/>
            <a:r>
              <a:rPr b="1" lang="it-IT" sz="2000" spc="-1" strike="noStrike">
                <a:solidFill>
                  <a:srgbClr val="000000"/>
                </a:solidFill>
                <a:latin typeface="Verdana"/>
              </a:rPr>
              <a:t>da</a:t>
            </a:r>
            <a:r>
              <a:rPr b="1" lang="it-IT" sz="200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1" lang="it-IT" sz="2000" spc="-1" strike="noStrike">
                <a:solidFill>
                  <a:srgbClr val="000000"/>
                </a:solidFill>
                <a:latin typeface="Verdana"/>
              </a:rPr>
              <a:t>      </a:t>
            </a:r>
            <a:r>
              <a:rPr b="1" i="1" lang="it-IT" sz="2000" spc="-1" strike="noStrike">
                <a:solidFill>
                  <a:srgbClr val="000000"/>
                </a:solidFill>
                <a:latin typeface="Verdana"/>
              </a:rPr>
              <a:t>segmentazione </a:t>
            </a:r>
            <a:r>
              <a:rPr b="1" i="1" lang="it-IT" sz="200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1" i="1" lang="it-IT" sz="200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1" i="1" lang="it-IT" sz="200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1" i="1" lang="it-IT" sz="2000" spc="-1" strike="noStrike">
                <a:solidFill>
                  <a:srgbClr val="000000"/>
                </a:solidFill>
                <a:latin typeface="Verdana"/>
              </a:rPr>
              <a:t>tecnologica</a:t>
            </a:r>
            <a:br/>
            <a:r>
              <a:rPr b="1" i="1" lang="it-IT" sz="2000" spc="-1" strike="noStrike" u="sng">
                <a:solidFill>
                  <a:srgbClr val="000000"/>
                </a:solidFill>
                <a:uFillTx/>
                <a:latin typeface="Verdana"/>
              </a:rPr>
              <a:t>verso    orientamento alle sfide</a:t>
            </a:r>
            <a:br/>
            <a:br/>
            <a:r>
              <a:rPr b="1" lang="it-IT" sz="3000" spc="-1" strike="noStrike">
                <a:solidFill>
                  <a:srgbClr val="000000"/>
                </a:solidFill>
                <a:latin typeface="Verdana"/>
              </a:rPr>
              <a:t>SYSTEM SHIFT:</a:t>
            </a:r>
            <a:br/>
            <a:r>
              <a:rPr b="1" lang="it-IT" sz="2000" spc="-1" strike="noStrike">
                <a:solidFill>
                  <a:srgbClr val="000000"/>
                </a:solidFill>
                <a:latin typeface="Verdana"/>
              </a:rPr>
              <a:t>da </a:t>
            </a:r>
            <a:r>
              <a:rPr b="1" lang="it-IT" sz="200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1" lang="it-IT" sz="2000" spc="-1" strike="noStrike">
                <a:solidFill>
                  <a:srgbClr val="000000"/>
                </a:solidFill>
                <a:latin typeface="Verdana"/>
              </a:rPr>
              <a:t>       programmi specializzati</a:t>
            </a:r>
            <a:br/>
            <a:r>
              <a:rPr b="1" i="1" lang="it-IT" sz="2000" spc="-1" strike="noStrike" u="sng">
                <a:solidFill>
                  <a:srgbClr val="000000"/>
                </a:solidFill>
                <a:uFillTx/>
                <a:latin typeface="Verdana"/>
              </a:rPr>
              <a:t>verso    architettura integrata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5364000" y="1109520"/>
            <a:ext cx="3599640" cy="511272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 marL="358920">
              <a:lnSpc>
                <a:spcPct val="100000"/>
              </a:lnSpc>
            </a:pPr>
            <a:r>
              <a:rPr b="1" lang="it-IT" sz="1800" spc="-1" strike="noStrike">
                <a:solidFill>
                  <a:srgbClr val="c00000"/>
                </a:solidFill>
                <a:latin typeface="Verdana"/>
                <a:ea typeface="DejaVu Sans"/>
              </a:rPr>
              <a:t>"PMI nel posto di guida"</a:t>
            </a:r>
            <a:endParaRPr b="0" lang="it-IT" sz="1800" spc="-1" strike="noStrike">
              <a:latin typeface="Arial"/>
            </a:endParaRPr>
          </a:p>
          <a:p>
            <a:pPr marL="358920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marL="358920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marL="358920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marL="358920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marL="358920">
              <a:lnSpc>
                <a:spcPct val="100000"/>
              </a:lnSpc>
            </a:pPr>
            <a:r>
              <a:rPr b="1" lang="it-IT" sz="1800" spc="-1" strike="noStrike">
                <a:solidFill>
                  <a:srgbClr val="c00000"/>
                </a:solidFill>
                <a:latin typeface="Verdana"/>
                <a:ea typeface="DejaVu Sans"/>
              </a:rPr>
              <a:t>"Progetti market-driven"</a:t>
            </a:r>
            <a:endParaRPr b="0" lang="it-IT" sz="1800" spc="-1" strike="noStrike">
              <a:latin typeface="Arial"/>
            </a:endParaRPr>
          </a:p>
          <a:p>
            <a:pPr marL="358920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marL="358920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marL="358920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marL="358920"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marL="358920">
              <a:lnSpc>
                <a:spcPct val="100000"/>
              </a:lnSpc>
            </a:pPr>
            <a:r>
              <a:rPr b="1" lang="it-IT" sz="1800" spc="-1" strike="noStrike">
                <a:solidFill>
                  <a:srgbClr val="c00000"/>
                </a:solidFill>
                <a:latin typeface="Verdana"/>
                <a:ea typeface="DejaVu Sans"/>
              </a:rPr>
              <a:t>"Sinergie nelle misure di supporto"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4859280" y="2060640"/>
            <a:ext cx="575640" cy="504000"/>
          </a:xfrm>
          <a:prstGeom prst="rightArrow">
            <a:avLst>
              <a:gd name="adj1" fmla="val 50000"/>
              <a:gd name="adj2" fmla="val 49941"/>
            </a:avLst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4"/>
          <p:cNvSpPr/>
          <p:nvPr/>
        </p:nvSpPr>
        <p:spPr>
          <a:xfrm>
            <a:off x="4859280" y="2060640"/>
            <a:ext cx="720000" cy="504000"/>
          </a:xfrm>
          <a:prstGeom prst="rightArrow">
            <a:avLst>
              <a:gd name="adj1" fmla="val 50000"/>
              <a:gd name="adj2" fmla="val 49969"/>
            </a:avLst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5"/>
          <p:cNvSpPr/>
          <p:nvPr/>
        </p:nvSpPr>
        <p:spPr>
          <a:xfrm>
            <a:off x="4643280" y="3284640"/>
            <a:ext cx="936000" cy="504000"/>
          </a:xfrm>
          <a:prstGeom prst="rightArrow">
            <a:avLst>
              <a:gd name="adj1" fmla="val 50000"/>
              <a:gd name="adj2" fmla="val 49948"/>
            </a:avLst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6"/>
          <p:cNvSpPr/>
          <p:nvPr/>
        </p:nvSpPr>
        <p:spPr>
          <a:xfrm>
            <a:off x="5011560" y="1832040"/>
            <a:ext cx="648720" cy="588240"/>
          </a:xfrm>
          <a:prstGeom prst="rightArrow">
            <a:avLst>
              <a:gd name="adj1" fmla="val 50000"/>
              <a:gd name="adj2" fmla="val 50038"/>
            </a:avLst>
          </a:prstGeom>
          <a:solidFill>
            <a:srgbClr val="c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7"/>
          <p:cNvSpPr/>
          <p:nvPr/>
        </p:nvSpPr>
        <p:spPr>
          <a:xfrm>
            <a:off x="4937040" y="3371760"/>
            <a:ext cx="648720" cy="586800"/>
          </a:xfrm>
          <a:prstGeom prst="rightArrow">
            <a:avLst>
              <a:gd name="adj1" fmla="val 50000"/>
              <a:gd name="adj2" fmla="val 50173"/>
            </a:avLst>
          </a:prstGeom>
          <a:solidFill>
            <a:srgbClr val="c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8"/>
          <p:cNvSpPr/>
          <p:nvPr/>
        </p:nvSpPr>
        <p:spPr>
          <a:xfrm>
            <a:off x="5011560" y="4869000"/>
            <a:ext cx="648720" cy="588240"/>
          </a:xfrm>
          <a:prstGeom prst="rightArrow">
            <a:avLst>
              <a:gd name="adj1" fmla="val 50000"/>
              <a:gd name="adj2" fmla="val 50038"/>
            </a:avLst>
          </a:prstGeom>
          <a:solidFill>
            <a:srgbClr val="c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9"/>
          <p:cNvSpPr/>
          <p:nvPr/>
        </p:nvSpPr>
        <p:spPr>
          <a:xfrm>
            <a:off x="1836720" y="189000"/>
            <a:ext cx="70556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617400" indent="-616680" algn="r">
              <a:lnSpc>
                <a:spcPct val="100000"/>
              </a:lnSpc>
              <a:spcBef>
                <a:spcPts val="799"/>
              </a:spcBef>
            </a:pPr>
            <a:r>
              <a:rPr b="1" lang="it-IT" sz="2800" spc="-1" strike="noStrike">
                <a:solidFill>
                  <a:srgbClr val="ffd624"/>
                </a:solidFill>
                <a:latin typeface="Verdana"/>
                <a:ea typeface="DejaVu Sans"/>
              </a:rPr>
              <a:t>Nuovo paradigma</a:t>
            </a:r>
            <a:endParaRPr b="0" lang="it-IT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774720" y="2438280"/>
            <a:ext cx="7773120" cy="27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0280" rIns="80280" tIns="39960" bIns="39960">
            <a:noAutofit/>
          </a:bodyPr>
          <a:p>
            <a:pPr marL="3240" algn="ctr">
              <a:lnSpc>
                <a:spcPct val="100000"/>
              </a:lnSpc>
            </a:pPr>
            <a:r>
              <a:rPr b="1" lang="it-IT" sz="7200" spc="-1" strike="noStrike">
                <a:solidFill>
                  <a:srgbClr val="ffd624"/>
                </a:solidFill>
                <a:latin typeface="Verdana"/>
              </a:rPr>
              <a:t>Come funziona</a:t>
            </a:r>
            <a:endParaRPr b="0" lang="it-IT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24460</TotalTime>
  <Application>LibreOffice/6.2.8.2$Windows_X86_64 LibreOffice_project/f82ddfca21ebc1e222a662a32b25c0c9d20169ee</Application>
  <Words>1504</Words>
  <Paragraphs>284</Paragraphs>
  <Company>European Commission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2011-10-28T10:25:18Z</dcterms:created>
  <dc:creator>turneem</dc:creator>
  <dc:description/>
  <dc:language>it-IT</dc:language>
  <cp:lastModifiedBy>Paolo Maria Grossholz</cp:lastModifiedBy>
  <cp:lastPrinted>2013-04-16T07:37:00Z</cp:lastPrinted>
  <dcterms:modified xsi:type="dcterms:W3CDTF">2019-12-12T14:16:18Z</dcterms:modified>
  <cp:revision>287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European Commission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9</vt:i4>
  </property>
  <property fmtid="{D5CDD505-2E9C-101B-9397-08002B2CF9AE}" pid="9" name="PresentationFormat">
    <vt:lpwstr>Presentazione su schermo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31</vt:i4>
  </property>
</Properties>
</file>