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1" r:id="rId25"/>
    <p:sldId id="280" r:id="rId26"/>
    <p:sldId id="284" r:id="rId27"/>
    <p:sldId id="285" r:id="rId28"/>
    <p:sldId id="282" r:id="rId29"/>
    <p:sldId id="283" r:id="rId30"/>
    <p:sldId id="279" r:id="rId3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507" autoAdjust="0"/>
  </p:normalViewPr>
  <p:slideViewPr>
    <p:cSldViewPr>
      <p:cViewPr varScale="1">
        <p:scale>
          <a:sx n="91" d="100"/>
          <a:sy n="91" d="100"/>
        </p:scale>
        <p:origin x="-97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tango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tango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tango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tango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tangolo arrotondato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tangolo arrotondato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tango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BF6EDDA-07F7-4E20-B37C-2F286380A3CD}" type="datetimeFigureOut">
              <a:rPr lang="it-IT" smtClean="0"/>
              <a:pPr/>
              <a:t>22/10/2018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C33CE80-1F2B-40E3-8C46-00E8164FC60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6EDDA-07F7-4E20-B37C-2F286380A3CD}" type="datetimeFigureOut">
              <a:rPr lang="it-IT" smtClean="0"/>
              <a:pPr/>
              <a:t>22/10/2018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CE80-1F2B-40E3-8C46-00E8164FC60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6EDDA-07F7-4E20-B37C-2F286380A3CD}" type="datetimeFigureOut">
              <a:rPr lang="it-IT" smtClean="0"/>
              <a:pPr/>
              <a:t>22/10/2018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CE80-1F2B-40E3-8C46-00E8164FC60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6EDDA-07F7-4E20-B37C-2F286380A3CD}" type="datetimeFigureOut">
              <a:rPr lang="it-IT" smtClean="0"/>
              <a:pPr/>
              <a:t>22/10/2018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CE80-1F2B-40E3-8C46-00E8164FC60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6EDDA-07F7-4E20-B37C-2F286380A3CD}" type="datetimeFigureOut">
              <a:rPr lang="it-IT" smtClean="0"/>
              <a:pPr/>
              <a:t>22/10/2018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CE80-1F2B-40E3-8C46-00E8164FC60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6EDDA-07F7-4E20-B37C-2F286380A3CD}" type="datetimeFigureOut">
              <a:rPr lang="it-IT" smtClean="0"/>
              <a:pPr/>
              <a:t>22/10/2018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CE80-1F2B-40E3-8C46-00E8164FC60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6" name="Segnaposto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BF6EDDA-07F7-4E20-B37C-2F286380A3CD}" type="datetimeFigureOut">
              <a:rPr lang="it-IT" smtClean="0"/>
              <a:pPr/>
              <a:t>22/10/2018</a:t>
            </a:fld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C33CE80-1F2B-40E3-8C46-00E8164FC60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BF6EDDA-07F7-4E20-B37C-2F286380A3CD}" type="datetimeFigureOut">
              <a:rPr lang="it-IT" smtClean="0"/>
              <a:pPr/>
              <a:t>22/10/2018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C33CE80-1F2B-40E3-8C46-00E8164FC60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6EDDA-07F7-4E20-B37C-2F286380A3CD}" type="datetimeFigureOut">
              <a:rPr lang="it-IT" smtClean="0"/>
              <a:pPr/>
              <a:t>22/10/2018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CE80-1F2B-40E3-8C46-00E8164FC60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6EDDA-07F7-4E20-B37C-2F286380A3CD}" type="datetimeFigureOut">
              <a:rPr lang="it-IT" smtClean="0"/>
              <a:pPr/>
              <a:t>22/10/2018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CE80-1F2B-40E3-8C46-00E8164FC60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6EDDA-07F7-4E20-B37C-2F286380A3CD}" type="datetimeFigureOut">
              <a:rPr lang="it-IT" smtClean="0"/>
              <a:pPr/>
              <a:t>22/10/2018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CE80-1F2B-40E3-8C46-00E8164FC60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tango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tango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tango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tango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tango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tangolo arrotondato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tangolo arrotondato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tango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tango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tango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tango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tango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tango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BF6EDDA-07F7-4E20-B37C-2F286380A3CD}" type="datetimeFigureOut">
              <a:rPr lang="it-IT" smtClean="0"/>
              <a:pPr/>
              <a:t>22/10/2018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C33CE80-1F2B-40E3-8C46-00E8164FC60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6923112" cy="2265366"/>
          </a:xfrm>
        </p:spPr>
        <p:txBody>
          <a:bodyPr anchor="b">
            <a:normAutofit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Marco Cavenago</a:t>
            </a:r>
          </a:p>
          <a:p>
            <a:endParaRPr lang="it-IT" dirty="0" smtClean="0"/>
          </a:p>
          <a:p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Università degli Studi di Milano</a:t>
            </a:r>
          </a:p>
          <a:p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Dipartimento di Beni Culturali e Ambientali</a:t>
            </a:r>
          </a:p>
          <a:p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Cattedra di Storia dell’Arte Contemporanea</a:t>
            </a:r>
            <a:endParaRPr lang="it-IT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57200" y="1988841"/>
            <a:ext cx="8458200" cy="1728192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it-IT" b="1" dirty="0" smtClean="0"/>
              <a:t>Appunti di </a:t>
            </a:r>
            <a:r>
              <a:rPr lang="it-IT" b="1" i="1" dirty="0" smtClean="0"/>
              <a:t>Liberty</a:t>
            </a:r>
            <a:r>
              <a:rPr lang="it-IT" b="1" dirty="0" smtClean="0"/>
              <a:t> milanese</a:t>
            </a:r>
            <a:br>
              <a:rPr lang="it-IT" b="1" dirty="0" smtClean="0"/>
            </a:br>
            <a:r>
              <a:rPr lang="it-IT" sz="2400" dirty="0" smtClean="0"/>
              <a:t>Milano / Palazzo </a:t>
            </a:r>
            <a:r>
              <a:rPr lang="it-IT" sz="2400" dirty="0" err="1" smtClean="0"/>
              <a:t>Castiglioni</a:t>
            </a:r>
            <a:r>
              <a:rPr lang="it-IT" sz="2400" dirty="0" smtClean="0"/>
              <a:t> / 25 ottobre 2018</a:t>
            </a:r>
            <a:endParaRPr lang="it-IT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3466976" cy="1368152"/>
          </a:xfrm>
        </p:spPr>
        <p:txBody>
          <a:bodyPr anchor="t">
            <a:normAutofit/>
          </a:bodyPr>
          <a:lstStyle/>
          <a:p>
            <a:r>
              <a:rPr lang="it-IT" sz="2000" dirty="0" smtClean="0"/>
              <a:t>Alessandro </a:t>
            </a:r>
            <a:r>
              <a:rPr lang="it-IT" sz="2000" dirty="0" err="1" smtClean="0"/>
              <a:t>Mazzucotelli</a:t>
            </a:r>
            <a:endParaRPr lang="it-IT" sz="20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3707904" y="980728"/>
            <a:ext cx="4752528" cy="1944216"/>
          </a:xfrm>
        </p:spPr>
        <p:txBody>
          <a:bodyPr>
            <a:normAutofit/>
          </a:bodyPr>
          <a:lstStyle/>
          <a:p>
            <a:pPr algn="r"/>
            <a:r>
              <a:rPr lang="it-IT" sz="1800" dirty="0" smtClean="0"/>
              <a:t>Cancello delle farfalle</a:t>
            </a:r>
          </a:p>
          <a:p>
            <a:pPr algn="r"/>
            <a:endParaRPr lang="it-IT" sz="1800" dirty="0" smtClean="0"/>
          </a:p>
          <a:p>
            <a:pPr algn="r"/>
            <a:r>
              <a:rPr lang="it-IT" sz="1800" dirty="0" smtClean="0"/>
              <a:t>1903</a:t>
            </a:r>
          </a:p>
          <a:p>
            <a:pPr algn="r"/>
            <a:endParaRPr lang="it-IT" sz="1800" dirty="0" smtClean="0"/>
          </a:p>
          <a:p>
            <a:pPr algn="r"/>
            <a:r>
              <a:rPr lang="it-IT" sz="1800" dirty="0" smtClean="0"/>
              <a:t>Via </a:t>
            </a:r>
            <a:r>
              <a:rPr lang="it-IT" sz="1800" dirty="0" err="1" smtClean="0"/>
              <a:t>Ausonio</a:t>
            </a:r>
            <a:r>
              <a:rPr lang="it-IT" sz="1800" dirty="0" smtClean="0"/>
              <a:t> 3</a:t>
            </a:r>
          </a:p>
          <a:p>
            <a:pPr algn="r"/>
            <a:r>
              <a:rPr lang="it-IT" sz="1800" dirty="0" smtClean="0"/>
              <a:t>Zona S. Ambrogio</a:t>
            </a:r>
            <a:endParaRPr lang="it-IT" sz="1800" dirty="0"/>
          </a:p>
        </p:txBody>
      </p:sp>
      <p:pic>
        <p:nvPicPr>
          <p:cNvPr id="5" name="Segnaposto contenuto 4" descr="stacchini casa donzelli via gioberti 1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lum bright="20000"/>
          </a:blip>
          <a:stretch>
            <a:fillRect/>
          </a:stretch>
        </p:blipFill>
        <p:spPr>
          <a:xfrm>
            <a:off x="179512" y="1628800"/>
            <a:ext cx="6264696" cy="47042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stacchini casa donzelli via gioberti 1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2746897" y="1832125"/>
            <a:ext cx="6217591" cy="4549203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3466976" cy="1368152"/>
          </a:xfrm>
        </p:spPr>
        <p:txBody>
          <a:bodyPr anchor="ctr">
            <a:normAutofit/>
          </a:bodyPr>
          <a:lstStyle/>
          <a:p>
            <a:pPr algn="r"/>
            <a:r>
              <a:rPr lang="it-IT" sz="2000" dirty="0" smtClean="0"/>
              <a:t>Eugenio Quarti</a:t>
            </a:r>
            <a:endParaRPr lang="it-IT" sz="20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67544" y="2348880"/>
            <a:ext cx="2232248" cy="2232248"/>
          </a:xfrm>
        </p:spPr>
        <p:txBody>
          <a:bodyPr>
            <a:normAutofit/>
          </a:bodyPr>
          <a:lstStyle/>
          <a:p>
            <a:pPr algn="r"/>
            <a:r>
              <a:rPr lang="it-IT" sz="1800" dirty="0" smtClean="0"/>
              <a:t>Buffet</a:t>
            </a:r>
          </a:p>
          <a:p>
            <a:pPr algn="r"/>
            <a:endParaRPr lang="it-IT" sz="1800" dirty="0" smtClean="0"/>
          </a:p>
          <a:p>
            <a:pPr algn="r"/>
            <a:r>
              <a:rPr lang="it-IT" sz="1800" dirty="0" smtClean="0"/>
              <a:t>Milano</a:t>
            </a:r>
            <a:br>
              <a:rPr lang="it-IT" sz="1800" dirty="0" smtClean="0"/>
            </a:br>
            <a:r>
              <a:rPr lang="it-IT" sz="1800" dirty="0" smtClean="0"/>
              <a:t>Castello Sforzesco</a:t>
            </a:r>
            <a:endParaRPr lang="it-IT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90872" y="908720"/>
            <a:ext cx="8229600" cy="1301080"/>
          </a:xfrm>
        </p:spPr>
        <p:txBody>
          <a:bodyPr anchor="t">
            <a:normAutofit fontScale="90000"/>
          </a:bodyPr>
          <a:lstStyle/>
          <a:p>
            <a:pPr algn="r"/>
            <a:r>
              <a:rPr lang="it-IT" dirty="0" smtClean="0"/>
              <a:t>Dal Piano </a:t>
            </a:r>
            <a:r>
              <a:rPr lang="it-IT" dirty="0" err="1" smtClean="0"/>
              <a:t>Beruto</a:t>
            </a:r>
            <a:r>
              <a:rPr lang="it-IT" dirty="0" smtClean="0"/>
              <a:t> 1884 al</a:t>
            </a:r>
            <a:br>
              <a:rPr lang="it-IT" dirty="0" smtClean="0"/>
            </a:br>
            <a:r>
              <a:rPr lang="it-IT" dirty="0" smtClean="0"/>
              <a:t>Piano </a:t>
            </a:r>
            <a:r>
              <a:rPr lang="it-IT" dirty="0" err="1" smtClean="0"/>
              <a:t>Pavia-Masera</a:t>
            </a:r>
            <a:r>
              <a:rPr lang="it-IT" dirty="0" smtClean="0"/>
              <a:t> 1912</a:t>
            </a:r>
            <a:endParaRPr lang="it-IT" dirty="0"/>
          </a:p>
        </p:txBody>
      </p:sp>
      <p:pic>
        <p:nvPicPr>
          <p:cNvPr id="5" name="Segnaposto contenuto 4" descr="Piano Beruto 1884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251520" y="1556792"/>
            <a:ext cx="3386683" cy="4525962"/>
          </a:xfrm>
        </p:spPr>
      </p:pic>
      <p:pic>
        <p:nvPicPr>
          <p:cNvPr id="6" name="Segnaposto contenuto 5" descr="Pavia Masera 1912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211960" y="2302439"/>
            <a:ext cx="4254624" cy="37510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73576" y="1340768"/>
            <a:ext cx="2890912" cy="1368152"/>
          </a:xfrm>
        </p:spPr>
        <p:txBody>
          <a:bodyPr anchor="ctr">
            <a:normAutofit/>
          </a:bodyPr>
          <a:lstStyle/>
          <a:p>
            <a:r>
              <a:rPr lang="it-IT" sz="2000" dirty="0" smtClean="0"/>
              <a:t>Angelo Cattaneo</a:t>
            </a:r>
            <a:br>
              <a:rPr lang="it-IT" sz="2000" dirty="0" smtClean="0"/>
            </a:br>
            <a:r>
              <a:rPr lang="it-IT" sz="2000" dirty="0" smtClean="0"/>
              <a:t>Giacomo </a:t>
            </a:r>
            <a:r>
              <a:rPr lang="it-IT" sz="2000" dirty="0" err="1" smtClean="0"/>
              <a:t>Santamaria</a:t>
            </a:r>
            <a:endParaRPr lang="it-IT" sz="20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084168" y="2780928"/>
            <a:ext cx="2736304" cy="2232248"/>
          </a:xfrm>
        </p:spPr>
        <p:txBody>
          <a:bodyPr>
            <a:normAutofit/>
          </a:bodyPr>
          <a:lstStyle/>
          <a:p>
            <a:r>
              <a:rPr lang="it-IT" sz="1800" i="1" dirty="0" smtClean="0"/>
              <a:t>Ex</a:t>
            </a:r>
            <a:r>
              <a:rPr lang="it-IT" sz="1800" dirty="0" smtClean="0"/>
              <a:t> Corso Hotel</a:t>
            </a:r>
          </a:p>
          <a:p>
            <a:endParaRPr lang="it-IT" sz="1800" dirty="0" smtClean="0"/>
          </a:p>
          <a:p>
            <a:r>
              <a:rPr lang="it-IT" sz="1800" dirty="0" smtClean="0"/>
              <a:t>1902-1905</a:t>
            </a:r>
          </a:p>
          <a:p>
            <a:endParaRPr lang="it-IT" sz="1800" dirty="0" smtClean="0"/>
          </a:p>
          <a:p>
            <a:r>
              <a:rPr lang="it-IT" sz="1800" dirty="0" smtClean="0"/>
              <a:t>Piazza Liberty</a:t>
            </a:r>
            <a:br>
              <a:rPr lang="it-IT" sz="1800" dirty="0" smtClean="0"/>
            </a:br>
            <a:r>
              <a:rPr lang="it-IT" sz="1800" dirty="0" smtClean="0"/>
              <a:t>(da corso Vittorio Emanuele II)</a:t>
            </a:r>
            <a:endParaRPr lang="it-IT" sz="1800" dirty="0"/>
          </a:p>
        </p:txBody>
      </p:sp>
      <p:pic>
        <p:nvPicPr>
          <p:cNvPr id="5" name="Segnaposto contenuto 4" descr="stacchini casa donzelli via gioberti 1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68313" y="1484784"/>
            <a:ext cx="5851612" cy="4392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stacchini casa donzelli via gioberti 1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215849" y="920721"/>
            <a:ext cx="5460607" cy="5460607"/>
          </a:xfrm>
        </p:spPr>
      </p:pic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251520" y="2420888"/>
            <a:ext cx="2880320" cy="2448272"/>
          </a:xfrm>
        </p:spPr>
        <p:txBody>
          <a:bodyPr>
            <a:normAutofit/>
          </a:bodyPr>
          <a:lstStyle/>
          <a:p>
            <a:pPr algn="r"/>
            <a:r>
              <a:rPr lang="it-IT" sz="1800" dirty="0" smtClean="0"/>
              <a:t>Casa </a:t>
            </a:r>
            <a:r>
              <a:rPr lang="it-IT" sz="1800" dirty="0" err="1" smtClean="0"/>
              <a:t>Ferrario</a:t>
            </a:r>
            <a:endParaRPr lang="it-IT" sz="1800" dirty="0" smtClean="0"/>
          </a:p>
          <a:p>
            <a:pPr algn="r"/>
            <a:endParaRPr lang="it-IT" sz="1800" dirty="0" smtClean="0"/>
          </a:p>
          <a:p>
            <a:pPr algn="r"/>
            <a:r>
              <a:rPr lang="it-IT" sz="1800" dirty="0" smtClean="0"/>
              <a:t>1903</a:t>
            </a:r>
          </a:p>
          <a:p>
            <a:pPr algn="r"/>
            <a:endParaRPr lang="it-IT" sz="1800" dirty="0" smtClean="0"/>
          </a:p>
          <a:p>
            <a:pPr algn="r"/>
            <a:r>
              <a:rPr lang="it-IT" sz="1800" dirty="0" smtClean="0"/>
              <a:t>Via </a:t>
            </a:r>
            <a:r>
              <a:rPr lang="it-IT" sz="1800" dirty="0" err="1" smtClean="0"/>
              <a:t>Spadari</a:t>
            </a:r>
            <a:endParaRPr lang="it-IT" sz="1800" dirty="0" smtClean="0"/>
          </a:p>
          <a:p>
            <a:pPr algn="r"/>
            <a:r>
              <a:rPr lang="it-IT" sz="1800" dirty="0" smtClean="0"/>
              <a:t>(ferri battuti di Alessandro </a:t>
            </a:r>
            <a:r>
              <a:rPr lang="it-IT" sz="1800" dirty="0" err="1" smtClean="0"/>
              <a:t>Mazzucotelli</a:t>
            </a:r>
            <a:r>
              <a:rPr lang="it-IT" sz="1800" dirty="0" smtClean="0"/>
              <a:t>)</a:t>
            </a:r>
            <a:endParaRPr lang="it-IT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73576" y="1340768"/>
            <a:ext cx="2890912" cy="1368152"/>
          </a:xfrm>
        </p:spPr>
        <p:txBody>
          <a:bodyPr anchor="ctr">
            <a:normAutofit/>
          </a:bodyPr>
          <a:lstStyle/>
          <a:p>
            <a:r>
              <a:rPr lang="it-IT" sz="2000" dirty="0" smtClean="0"/>
              <a:t>Gaetano Moretti</a:t>
            </a:r>
            <a:endParaRPr lang="it-IT" sz="20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084168" y="2780928"/>
            <a:ext cx="2736304" cy="2232248"/>
          </a:xfrm>
        </p:spPr>
        <p:txBody>
          <a:bodyPr>
            <a:normAutofit/>
          </a:bodyPr>
          <a:lstStyle/>
          <a:p>
            <a:r>
              <a:rPr lang="it-IT" sz="1800" dirty="0" smtClean="0"/>
              <a:t>Casa</a:t>
            </a:r>
            <a:r>
              <a:rPr lang="it-IT" sz="1800" i="1" dirty="0" smtClean="0"/>
              <a:t> </a:t>
            </a:r>
            <a:r>
              <a:rPr lang="it-IT" sz="1800" dirty="0" smtClean="0"/>
              <a:t>Moretti</a:t>
            </a:r>
          </a:p>
          <a:p>
            <a:endParaRPr lang="it-IT" sz="1800" dirty="0" smtClean="0"/>
          </a:p>
          <a:p>
            <a:r>
              <a:rPr lang="it-IT" sz="1800" dirty="0" smtClean="0"/>
              <a:t>1911-1913</a:t>
            </a:r>
          </a:p>
          <a:p>
            <a:endParaRPr lang="it-IT" sz="1800" dirty="0" smtClean="0"/>
          </a:p>
          <a:p>
            <a:r>
              <a:rPr lang="it-IT" sz="1800" dirty="0" smtClean="0"/>
              <a:t>Viale </a:t>
            </a:r>
            <a:r>
              <a:rPr lang="it-IT" sz="1800" dirty="0" err="1" smtClean="0"/>
              <a:t>Majno</a:t>
            </a:r>
            <a:r>
              <a:rPr lang="it-IT" sz="1800" dirty="0" smtClean="0"/>
              <a:t> 15</a:t>
            </a:r>
          </a:p>
          <a:p>
            <a:r>
              <a:rPr lang="it-IT" sz="1800" dirty="0" smtClean="0"/>
              <a:t>Zona Porta Venezia</a:t>
            </a:r>
            <a:endParaRPr lang="it-IT" sz="1800" dirty="0"/>
          </a:p>
        </p:txBody>
      </p:sp>
      <p:pic>
        <p:nvPicPr>
          <p:cNvPr id="5" name="Segnaposto contenuto 4" descr="stacchini casa donzelli via gioberti 1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68313" y="1486673"/>
            <a:ext cx="5851612" cy="43887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764704"/>
            <a:ext cx="8382000" cy="1069848"/>
          </a:xfrm>
        </p:spPr>
        <p:txBody>
          <a:bodyPr anchor="t"/>
          <a:lstStyle/>
          <a:p>
            <a:r>
              <a:rPr lang="it-IT" dirty="0" smtClean="0"/>
              <a:t>Gaetano Moretti: sull’Adda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23528" y="4149080"/>
            <a:ext cx="3024336" cy="713330"/>
          </a:xfrm>
        </p:spPr>
        <p:txBody>
          <a:bodyPr/>
          <a:lstStyle/>
          <a:p>
            <a:r>
              <a:rPr lang="it-IT" dirty="0" smtClean="0"/>
              <a:t>Centrale idroelettrica</a:t>
            </a:r>
            <a:br>
              <a:rPr lang="it-IT" dirty="0" smtClean="0"/>
            </a:br>
            <a:r>
              <a:rPr lang="it-IT" dirty="0" err="1" smtClean="0"/>
              <a:t>Trezzo</a:t>
            </a:r>
            <a:r>
              <a:rPr lang="it-IT" dirty="0" smtClean="0"/>
              <a:t>, 1906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6012160" y="2172962"/>
            <a:ext cx="2750840" cy="751982"/>
          </a:xfrm>
        </p:spPr>
        <p:txBody>
          <a:bodyPr/>
          <a:lstStyle/>
          <a:p>
            <a:pPr algn="r"/>
            <a:r>
              <a:rPr lang="it-IT" dirty="0" smtClean="0"/>
              <a:t>Mausoleo Crespi</a:t>
            </a:r>
            <a:br>
              <a:rPr lang="it-IT" dirty="0" smtClean="0"/>
            </a:br>
            <a:r>
              <a:rPr lang="it-IT" dirty="0" smtClean="0"/>
              <a:t>1896-1906</a:t>
            </a:r>
            <a:endParaRPr lang="it-IT" dirty="0"/>
          </a:p>
        </p:txBody>
      </p:sp>
      <p:pic>
        <p:nvPicPr>
          <p:cNvPr id="8" name="Segnaposto contenuto 7" descr="Crespi06.JPG"/>
          <p:cNvPicPr>
            <a:picLocks noGrp="1" noChangeAspect="1"/>
          </p:cNvPicPr>
          <p:nvPr>
            <p:ph sz="quarter" idx="4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792942" y="2996952"/>
            <a:ext cx="5171546" cy="3708321"/>
          </a:xfrm>
        </p:spPr>
      </p:pic>
      <p:pic>
        <p:nvPicPr>
          <p:cNvPr id="7" name="Segnaposto contenuto 6" descr="Taccani00.jpg"/>
          <p:cNvPicPr>
            <a:picLocks noGrp="1" noChangeAspect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251520" y="1484784"/>
            <a:ext cx="4906831" cy="2592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3466976" cy="1368152"/>
          </a:xfrm>
        </p:spPr>
        <p:txBody>
          <a:bodyPr anchor="t">
            <a:normAutofit/>
          </a:bodyPr>
          <a:lstStyle/>
          <a:p>
            <a:r>
              <a:rPr lang="it-IT" sz="2000" dirty="0" smtClean="0"/>
              <a:t>Alfredo </a:t>
            </a:r>
            <a:r>
              <a:rPr lang="it-IT" sz="2000" dirty="0" err="1" smtClean="0"/>
              <a:t>Campanini</a:t>
            </a:r>
            <a:endParaRPr lang="it-IT" sz="20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68640" y="1124744"/>
            <a:ext cx="3239264" cy="2376264"/>
          </a:xfrm>
        </p:spPr>
        <p:txBody>
          <a:bodyPr>
            <a:normAutofit/>
          </a:bodyPr>
          <a:lstStyle/>
          <a:p>
            <a:pPr algn="r"/>
            <a:r>
              <a:rPr lang="it-IT" sz="1800" dirty="0" smtClean="0"/>
              <a:t>Casa </a:t>
            </a:r>
            <a:r>
              <a:rPr lang="it-IT" sz="1800" dirty="0" err="1" smtClean="0"/>
              <a:t>Campanini</a:t>
            </a:r>
            <a:endParaRPr lang="it-IT" sz="1800" dirty="0" smtClean="0"/>
          </a:p>
          <a:p>
            <a:pPr algn="r"/>
            <a:endParaRPr lang="it-IT" sz="1800" dirty="0" smtClean="0"/>
          </a:p>
          <a:p>
            <a:pPr algn="r"/>
            <a:r>
              <a:rPr lang="it-IT" sz="1800" dirty="0" smtClean="0"/>
              <a:t>1904-1905</a:t>
            </a:r>
          </a:p>
          <a:p>
            <a:pPr algn="r"/>
            <a:endParaRPr lang="it-IT" sz="1800" dirty="0" smtClean="0"/>
          </a:p>
          <a:p>
            <a:pPr algn="r"/>
            <a:r>
              <a:rPr lang="it-IT" sz="1800" dirty="0" smtClean="0"/>
              <a:t>Via Bellini 11 ang. via Livorno</a:t>
            </a:r>
          </a:p>
          <a:p>
            <a:pPr algn="r"/>
            <a:r>
              <a:rPr lang="it-IT" sz="1800" dirty="0" smtClean="0"/>
              <a:t>Zona </a:t>
            </a:r>
            <a:r>
              <a:rPr lang="it-IT" sz="1800" dirty="0" err="1" smtClean="0"/>
              <a:t>Monforte</a:t>
            </a:r>
            <a:endParaRPr lang="it-IT" sz="1800" dirty="0" smtClean="0"/>
          </a:p>
          <a:p>
            <a:pPr algn="r"/>
            <a:endParaRPr lang="it-IT" sz="1800" dirty="0" smtClean="0"/>
          </a:p>
        </p:txBody>
      </p:sp>
      <p:pic>
        <p:nvPicPr>
          <p:cNvPr id="5" name="Segnaposto contenuto 4" descr="stacchini casa donzelli via gioberti 1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779912" y="188640"/>
            <a:ext cx="5140391" cy="3898130"/>
          </a:xfrm>
        </p:spPr>
      </p:pic>
      <p:pic>
        <p:nvPicPr>
          <p:cNvPr id="6" name="Immagine 5" descr="casa campanini vedani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827584" y="2996952"/>
            <a:ext cx="3528391" cy="3672408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4427984" y="4653136"/>
            <a:ext cx="38884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" lvl="0">
              <a:lnSpc>
                <a:spcPct val="150000"/>
              </a:lnSpc>
              <a:spcBef>
                <a:spcPts val="300"/>
              </a:spcBef>
              <a:buClr>
                <a:srgbClr val="EB641B"/>
              </a:buClr>
            </a:pPr>
            <a:r>
              <a:rPr lang="it-IT" dirty="0" smtClean="0"/>
              <a:t>Allegorie</a:t>
            </a:r>
            <a:r>
              <a:rPr lang="it-IT" dirty="0" smtClean="0">
                <a:solidFill>
                  <a:prstClr val="black"/>
                </a:solidFill>
              </a:rPr>
              <a:t> della </a:t>
            </a:r>
            <a:r>
              <a:rPr lang="it-IT" i="1" dirty="0" smtClean="0">
                <a:solidFill>
                  <a:prstClr val="black"/>
                </a:solidFill>
              </a:rPr>
              <a:t>Pittura</a:t>
            </a:r>
            <a:r>
              <a:rPr lang="it-IT" dirty="0" smtClean="0">
                <a:solidFill>
                  <a:prstClr val="black"/>
                </a:solidFill>
              </a:rPr>
              <a:t> e della </a:t>
            </a:r>
            <a:r>
              <a:rPr lang="it-IT" i="1" dirty="0" smtClean="0">
                <a:solidFill>
                  <a:prstClr val="black"/>
                </a:solidFill>
              </a:rPr>
              <a:t>Scultura </a:t>
            </a:r>
            <a:r>
              <a:rPr lang="it-IT" dirty="0" smtClean="0">
                <a:solidFill>
                  <a:prstClr val="black"/>
                </a:solidFill>
              </a:rPr>
              <a:t>di Michele </a:t>
            </a:r>
            <a:r>
              <a:rPr lang="it-IT" dirty="0" err="1" smtClean="0">
                <a:solidFill>
                  <a:prstClr val="black"/>
                </a:solidFill>
              </a:rPr>
              <a:t>Vedani</a:t>
            </a:r>
            <a:r>
              <a:rPr lang="it-IT" dirty="0" smtClean="0">
                <a:solidFill>
                  <a:prstClr val="black"/>
                </a:solidFill>
              </a:rPr>
              <a:t>, precoce omaggio alle discusse figure di </a:t>
            </a:r>
            <a:r>
              <a:rPr lang="it-IT" dirty="0" err="1" smtClean="0">
                <a:solidFill>
                  <a:prstClr val="black"/>
                </a:solidFill>
              </a:rPr>
              <a:t>Bazzaro</a:t>
            </a:r>
            <a:r>
              <a:rPr lang="it-IT" dirty="0" smtClean="0">
                <a:solidFill>
                  <a:prstClr val="black"/>
                </a:solidFill>
              </a:rPr>
              <a:t> per Palazzo </a:t>
            </a:r>
            <a:r>
              <a:rPr lang="it-IT" dirty="0" err="1" smtClean="0">
                <a:solidFill>
                  <a:prstClr val="black"/>
                </a:solidFill>
              </a:rPr>
              <a:t>Castiglioni</a:t>
            </a:r>
            <a:endParaRPr lang="it-IT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stacchini casa donzelli via gioberti 1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059832" y="1603297"/>
            <a:ext cx="5986666" cy="4489999"/>
          </a:xfrm>
        </p:spPr>
      </p:pic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395536" y="1700808"/>
            <a:ext cx="2592288" cy="3600400"/>
          </a:xfrm>
        </p:spPr>
        <p:txBody>
          <a:bodyPr anchor="ctr">
            <a:normAutofit/>
          </a:bodyPr>
          <a:lstStyle/>
          <a:p>
            <a:pPr algn="r"/>
            <a:r>
              <a:rPr lang="it-IT" sz="1800" dirty="0" err="1" smtClean="0"/>
              <a:t>Kurssal</a:t>
            </a:r>
            <a:r>
              <a:rPr lang="it-IT" sz="1800" dirty="0" smtClean="0"/>
              <a:t> Diana</a:t>
            </a:r>
          </a:p>
          <a:p>
            <a:pPr algn="r"/>
            <a:endParaRPr lang="it-IT" sz="1800" dirty="0" smtClean="0"/>
          </a:p>
          <a:p>
            <a:pPr algn="r"/>
            <a:r>
              <a:rPr lang="it-IT" sz="1800" dirty="0" smtClean="0"/>
              <a:t>1908</a:t>
            </a:r>
          </a:p>
          <a:p>
            <a:pPr algn="r"/>
            <a:endParaRPr lang="it-IT" sz="1800" dirty="0" smtClean="0"/>
          </a:p>
          <a:p>
            <a:pPr algn="r"/>
            <a:r>
              <a:rPr lang="it-IT" sz="1800" dirty="0" smtClean="0"/>
              <a:t>Viale Piave</a:t>
            </a:r>
          </a:p>
          <a:p>
            <a:pPr algn="r"/>
            <a:r>
              <a:rPr lang="it-IT" sz="1800" dirty="0" smtClean="0"/>
              <a:t>Zona Porta Venezia</a:t>
            </a:r>
          </a:p>
          <a:p>
            <a:pPr algn="r"/>
            <a:endParaRPr lang="it-IT" sz="1800" dirty="0" smtClean="0"/>
          </a:p>
          <a:p>
            <a:pPr algn="r"/>
            <a:r>
              <a:rPr lang="it-IT" sz="1800" dirty="0" smtClean="0"/>
              <a:t>Già Bagni Diana,</a:t>
            </a:r>
            <a:br>
              <a:rPr lang="it-IT" sz="1800" dirty="0" smtClean="0"/>
            </a:br>
            <a:r>
              <a:rPr lang="it-IT" sz="1800" dirty="0" smtClean="0"/>
              <a:t>poi ristrutturato negli anni Venti</a:t>
            </a:r>
            <a:endParaRPr lang="it-IT" sz="1800" dirty="0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816992" y="980728"/>
            <a:ext cx="3466976" cy="1368152"/>
          </a:xfrm>
        </p:spPr>
        <p:txBody>
          <a:bodyPr anchor="t">
            <a:normAutofit/>
          </a:bodyPr>
          <a:lstStyle/>
          <a:p>
            <a:r>
              <a:rPr lang="it-IT" sz="2000" dirty="0" smtClean="0"/>
              <a:t>Achille </a:t>
            </a:r>
            <a:r>
              <a:rPr lang="it-IT" sz="2000" dirty="0" err="1" smtClean="0"/>
              <a:t>Manfredini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36096" y="908720"/>
            <a:ext cx="2962920" cy="1800200"/>
          </a:xfrm>
        </p:spPr>
        <p:txBody>
          <a:bodyPr anchor="t">
            <a:normAutofit/>
          </a:bodyPr>
          <a:lstStyle/>
          <a:p>
            <a:r>
              <a:rPr lang="it-IT" sz="2000" dirty="0" smtClean="0"/>
              <a:t>Ferdinando Tettamanzi</a:t>
            </a:r>
            <a:br>
              <a:rPr lang="it-IT" sz="2000" dirty="0" smtClean="0"/>
            </a:br>
            <a:r>
              <a:rPr lang="it-IT" sz="2000" dirty="0" smtClean="0"/>
              <a:t>Giovanni </a:t>
            </a:r>
            <a:r>
              <a:rPr lang="it-IT" sz="2000" dirty="0" err="1" smtClean="0"/>
              <a:t>Mainetti</a:t>
            </a:r>
            <a:endParaRPr lang="it-IT" sz="20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084168" y="2132856"/>
            <a:ext cx="2736304" cy="3600400"/>
          </a:xfrm>
        </p:spPr>
        <p:txBody>
          <a:bodyPr anchor="ctr">
            <a:normAutofit lnSpcReduction="10000"/>
          </a:bodyPr>
          <a:lstStyle/>
          <a:p>
            <a:r>
              <a:rPr lang="it-IT" sz="1800" dirty="0" smtClean="0"/>
              <a:t>Biblioteca Comunale Venezia</a:t>
            </a:r>
          </a:p>
          <a:p>
            <a:endParaRPr lang="it-IT" sz="1800" dirty="0" smtClean="0"/>
          </a:p>
          <a:p>
            <a:r>
              <a:rPr lang="it-IT" sz="1800" dirty="0" smtClean="0"/>
              <a:t>1908-1910</a:t>
            </a:r>
          </a:p>
          <a:p>
            <a:endParaRPr lang="it-IT" sz="1800" dirty="0" smtClean="0"/>
          </a:p>
          <a:p>
            <a:r>
              <a:rPr lang="it-IT" sz="1800" dirty="0" smtClean="0"/>
              <a:t>Via Frisi ang. via </a:t>
            </a:r>
            <a:r>
              <a:rPr lang="it-IT" sz="1800" dirty="0" err="1" smtClean="0"/>
              <a:t>Melzo</a:t>
            </a:r>
            <a:endParaRPr lang="it-IT" sz="1800" dirty="0" smtClean="0"/>
          </a:p>
          <a:p>
            <a:r>
              <a:rPr lang="it-IT" sz="1800" dirty="0" smtClean="0"/>
              <a:t>Zona Porta Venezia</a:t>
            </a:r>
          </a:p>
          <a:p>
            <a:endParaRPr lang="it-IT" sz="1800" dirty="0" smtClean="0"/>
          </a:p>
          <a:p>
            <a:r>
              <a:rPr lang="it-IT" sz="1800" dirty="0" smtClean="0"/>
              <a:t>Già Cinema Galli, indi </a:t>
            </a:r>
            <a:r>
              <a:rPr lang="it-IT" sz="1800" dirty="0" err="1" smtClean="0"/>
              <a:t>Dumont</a:t>
            </a:r>
            <a:r>
              <a:rPr lang="it-IT" sz="1800" dirty="0" smtClean="0"/>
              <a:t>, poi autosalone e autorimessa, biblioteca rionale dal 2001</a:t>
            </a:r>
            <a:endParaRPr lang="it-IT" sz="1800" dirty="0"/>
          </a:p>
        </p:txBody>
      </p:sp>
      <p:pic>
        <p:nvPicPr>
          <p:cNvPr id="5" name="Segnaposto contenuto 4" descr="stacchini casa donzelli via gioberti 1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68313" y="1740381"/>
            <a:ext cx="5851612" cy="38812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bossaglia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660232" y="4435177"/>
            <a:ext cx="2095500" cy="216217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 anchor="t"/>
          <a:lstStyle/>
          <a:p>
            <a:r>
              <a:rPr lang="it-IT" dirty="0" smtClean="0"/>
              <a:t>Uno stile </a:t>
            </a:r>
            <a:r>
              <a:rPr lang="it-IT" i="1" dirty="0" smtClean="0"/>
              <a:t>internazionale</a:t>
            </a:r>
            <a:endParaRPr lang="it-IT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96855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it-IT" dirty="0" smtClean="0"/>
              <a:t>Arthur </a:t>
            </a:r>
            <a:r>
              <a:rPr lang="it-IT" dirty="0" err="1" smtClean="0"/>
              <a:t>Lasenby</a:t>
            </a:r>
            <a:r>
              <a:rPr lang="it-IT" dirty="0" smtClean="0"/>
              <a:t> </a:t>
            </a: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Liberty</a:t>
            </a:r>
            <a:r>
              <a:rPr lang="it-IT" dirty="0" smtClean="0"/>
              <a:t> (primo negozio a Londra, 1895, poi anche a Milano in Galleria)</a:t>
            </a:r>
          </a:p>
          <a:p>
            <a:pPr algn="just"/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Art </a:t>
            </a:r>
            <a:r>
              <a:rPr lang="it-IT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Nouveau</a:t>
            </a: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dirty="0" smtClean="0"/>
              <a:t>in area franco-belga</a:t>
            </a:r>
          </a:p>
          <a:p>
            <a:r>
              <a:rPr lang="it-IT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Jugendstil</a:t>
            </a:r>
            <a:r>
              <a:rPr lang="it-IT" dirty="0" smtClean="0"/>
              <a:t> in Germania</a:t>
            </a:r>
          </a:p>
          <a:p>
            <a:r>
              <a:rPr lang="it-IT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Sezessionstil</a:t>
            </a:r>
            <a:r>
              <a:rPr lang="it-IT" dirty="0" smtClean="0"/>
              <a:t> in Austria</a:t>
            </a:r>
          </a:p>
          <a:p>
            <a:r>
              <a:rPr lang="it-IT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Modern</a:t>
            </a:r>
            <a:r>
              <a:rPr lang="it-IT" b="1" dirty="0" smtClean="0"/>
              <a:t> </a:t>
            </a: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Style</a:t>
            </a:r>
            <a:r>
              <a:rPr lang="it-IT" b="1" dirty="0" smtClean="0"/>
              <a:t> </a:t>
            </a:r>
            <a:r>
              <a:rPr lang="it-IT" dirty="0" smtClean="0"/>
              <a:t>in Inghilterra</a:t>
            </a:r>
          </a:p>
          <a:p>
            <a:r>
              <a:rPr lang="it-IT" dirty="0" smtClean="0"/>
              <a:t>In parallelo: Louis Comfort </a:t>
            </a: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Tiffany</a:t>
            </a:r>
            <a:b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dirty="0" smtClean="0"/>
              <a:t>negli USA (negozio a NY, 1892)</a:t>
            </a:r>
          </a:p>
          <a:p>
            <a:pPr algn="r">
              <a:buNone/>
            </a:pPr>
            <a:r>
              <a:rPr lang="it-IT" dirty="0" smtClean="0"/>
              <a:t>   </a:t>
            </a:r>
          </a:p>
          <a:p>
            <a:pPr algn="r">
              <a:buNone/>
            </a:pPr>
            <a:r>
              <a:rPr lang="it-IT" dirty="0" smtClean="0"/>
              <a:t>  </a:t>
            </a:r>
            <a:r>
              <a:rPr lang="it-IT" i="1" dirty="0" smtClean="0"/>
              <a:t>Rossana </a:t>
            </a:r>
            <a:r>
              <a:rPr lang="it-IT" i="1" dirty="0" err="1" smtClean="0"/>
              <a:t>Bossaglia</a:t>
            </a:r>
            <a:r>
              <a:rPr lang="it-IT" i="1" dirty="0" smtClean="0"/>
              <a:t> (1925–2013)</a:t>
            </a:r>
            <a:r>
              <a:rPr lang="it-IT" dirty="0" smtClean="0"/>
              <a:t>			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stacchini casa donzelli via gioberti 1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059832" y="548680"/>
            <a:ext cx="5986666" cy="4131070"/>
          </a:xfrm>
        </p:spPr>
      </p:pic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551712" y="4869160"/>
            <a:ext cx="2340768" cy="1080120"/>
          </a:xfrm>
        </p:spPr>
        <p:txBody>
          <a:bodyPr anchor="t">
            <a:normAutofit/>
          </a:bodyPr>
          <a:lstStyle/>
          <a:p>
            <a:r>
              <a:rPr lang="it-IT" sz="1800" dirty="0" smtClean="0"/>
              <a:t>Acquario Civico</a:t>
            </a:r>
            <a:br>
              <a:rPr lang="it-IT" sz="1800" dirty="0" smtClean="0"/>
            </a:br>
            <a:r>
              <a:rPr lang="it-IT" sz="1800" dirty="0" smtClean="0"/>
              <a:t>1906</a:t>
            </a:r>
          </a:p>
        </p:txBody>
      </p:sp>
      <p:pic>
        <p:nvPicPr>
          <p:cNvPr id="7" name="Immagine 6" descr="Acquario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5536" y="1772816"/>
            <a:ext cx="3124200" cy="4762500"/>
          </a:xfrm>
          <a:prstGeom prst="rect">
            <a:avLst/>
          </a:prstGeom>
        </p:spPr>
      </p:pic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3563888" y="4797152"/>
            <a:ext cx="3178944" cy="1728192"/>
          </a:xfrm>
        </p:spPr>
        <p:txBody>
          <a:bodyPr anchor="ctr">
            <a:normAutofit/>
          </a:bodyPr>
          <a:lstStyle/>
          <a:p>
            <a:r>
              <a:rPr lang="it-IT" sz="2000" dirty="0" smtClean="0"/>
              <a:t>Giuseppe Sebastiano Locati </a:t>
            </a:r>
            <a:r>
              <a:rPr lang="it-IT" sz="1600" dirty="0" smtClean="0"/>
              <a:t>con Orsino </a:t>
            </a:r>
            <a:r>
              <a:rPr lang="it-IT" sz="1600" dirty="0" err="1" smtClean="0"/>
              <a:t>Bongi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1600" dirty="0" smtClean="0"/>
              <a:t>ceramiche Richard, </a:t>
            </a:r>
            <a:r>
              <a:rPr lang="it-IT" sz="1600" i="1" dirty="0" smtClean="0"/>
              <a:t>Nettuno</a:t>
            </a:r>
            <a:r>
              <a:rPr lang="it-IT" sz="1600" dirty="0" smtClean="0"/>
              <a:t> di Oreste </a:t>
            </a:r>
            <a:r>
              <a:rPr lang="it-IT" sz="1600" dirty="0" err="1" smtClean="0"/>
              <a:t>Labò</a:t>
            </a:r>
            <a:r>
              <a:rPr lang="it-IT" sz="1600" dirty="0" smtClean="0"/>
              <a:t>, rilievi ditta Chini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68640" y="1124744"/>
            <a:ext cx="3239264" cy="2376264"/>
          </a:xfrm>
        </p:spPr>
        <p:txBody>
          <a:bodyPr anchor="ctr">
            <a:normAutofit/>
          </a:bodyPr>
          <a:lstStyle/>
          <a:p>
            <a:pPr algn="r"/>
            <a:r>
              <a:rPr lang="it-IT" sz="1800" dirty="0" smtClean="0"/>
              <a:t>Piazza Wagner 4-6</a:t>
            </a:r>
          </a:p>
          <a:p>
            <a:pPr algn="r"/>
            <a:endParaRPr lang="it-IT" sz="1800" dirty="0" smtClean="0"/>
          </a:p>
          <a:p>
            <a:pPr algn="r"/>
            <a:r>
              <a:rPr lang="it-IT" sz="1800" dirty="0" smtClean="0"/>
              <a:t>Formelle policrome con melograni e scoiattoli</a:t>
            </a:r>
          </a:p>
          <a:p>
            <a:pPr algn="r"/>
            <a:endParaRPr lang="it-IT" sz="1800" dirty="0" smtClean="0"/>
          </a:p>
        </p:txBody>
      </p:sp>
      <p:pic>
        <p:nvPicPr>
          <p:cNvPr id="5" name="Segnaposto contenuto 4" descr="stacchini casa donzelli via gioberti 1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779912" y="745248"/>
            <a:ext cx="5140391" cy="3835880"/>
          </a:xfrm>
        </p:spPr>
      </p:pic>
      <p:pic>
        <p:nvPicPr>
          <p:cNvPr id="6" name="Immagine 5" descr="casa campanini vedani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7544" y="3356992"/>
            <a:ext cx="4336806" cy="3216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6480720" cy="1925960"/>
          </a:xfrm>
        </p:spPr>
        <p:txBody>
          <a:bodyPr anchor="t">
            <a:noAutofit/>
          </a:bodyPr>
          <a:lstStyle/>
          <a:p>
            <a:r>
              <a:rPr lang="it-IT" sz="2800" dirty="0" smtClean="0"/>
              <a:t>Giuseppe </a:t>
            </a:r>
            <a:r>
              <a:rPr lang="it-IT" sz="2800" dirty="0" err="1" smtClean="0"/>
              <a:t>Sommaruga</a:t>
            </a:r>
            <a:r>
              <a:rPr lang="it-IT" sz="2800" dirty="0" smtClean="0"/>
              <a:t>,</a:t>
            </a:r>
            <a:br>
              <a:rPr lang="it-IT" sz="2800" dirty="0" smtClean="0"/>
            </a:br>
            <a:r>
              <a:rPr lang="it-IT" sz="2800" dirty="0" smtClean="0"/>
              <a:t>Villa Romeo </a:t>
            </a:r>
            <a:r>
              <a:rPr lang="it-IT" sz="2800" dirty="0" err="1" smtClean="0"/>
              <a:t>Faccanoni</a:t>
            </a:r>
            <a:r>
              <a:rPr lang="it-IT" sz="2800" dirty="0" smtClean="0"/>
              <a:t>, 1912-1914</a:t>
            </a:r>
            <a:br>
              <a:rPr lang="it-IT" sz="2800" dirty="0" smtClean="0"/>
            </a:br>
            <a:r>
              <a:rPr lang="it-IT" sz="2800" dirty="0" smtClean="0"/>
              <a:t>via Buonarroti 48 (Clinica Columbus)</a:t>
            </a:r>
            <a:endParaRPr lang="it-IT" sz="2800" dirty="0"/>
          </a:p>
        </p:txBody>
      </p:sp>
      <p:pic>
        <p:nvPicPr>
          <p:cNvPr id="5" name="Segnaposto contenuto 4" descr="villa faccanoni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79512" y="1932308"/>
            <a:ext cx="5042277" cy="3728940"/>
          </a:xfrm>
        </p:spPr>
      </p:pic>
      <p:pic>
        <p:nvPicPr>
          <p:cNvPr id="6" name="Segnaposto contenuto 5" descr="palazzo castiglioni old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257672" y="2852936"/>
            <a:ext cx="3778824" cy="33123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 descr="palazzo castiglioni scalone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644008" y="692696"/>
            <a:ext cx="4327463" cy="5328592"/>
          </a:xfrm>
        </p:spPr>
      </p:pic>
      <p:sp>
        <p:nvSpPr>
          <p:cNvPr id="8" name="Segnaposto contenuto 7"/>
          <p:cNvSpPr>
            <a:spLocks noGrp="1"/>
          </p:cNvSpPr>
          <p:nvPr>
            <p:ph sz="half" idx="1"/>
          </p:nvPr>
        </p:nvSpPr>
        <p:spPr>
          <a:xfrm>
            <a:off x="179512" y="476672"/>
            <a:ext cx="4392488" cy="5328592"/>
          </a:xfrm>
        </p:spPr>
        <p:txBody>
          <a:bodyPr anchor="t"/>
          <a:lstStyle/>
          <a:p>
            <a:r>
              <a:rPr lang="it-IT" i="1" dirty="0" smtClean="0"/>
              <a:t>PALAZZO CASTIGLIONI</a:t>
            </a:r>
          </a:p>
          <a:p>
            <a:pPr>
              <a:buNone/>
            </a:pPr>
            <a:endParaRPr lang="it-IT" i="1" dirty="0" smtClean="0"/>
          </a:p>
          <a:p>
            <a:r>
              <a:rPr lang="it-IT" dirty="0" smtClean="0"/>
              <a:t>Per Ermenegildo </a:t>
            </a:r>
            <a:r>
              <a:rPr lang="it-IT" dirty="0" err="1" smtClean="0"/>
              <a:t>Castiglioni</a:t>
            </a:r>
            <a:endParaRPr lang="it-IT" dirty="0" smtClean="0"/>
          </a:p>
          <a:p>
            <a:r>
              <a:rPr lang="it-IT" dirty="0" smtClean="0"/>
              <a:t>Inaugurato a maggio 1903</a:t>
            </a:r>
          </a:p>
          <a:p>
            <a:r>
              <a:rPr lang="it-IT" dirty="0" smtClean="0"/>
              <a:t>Polemiche e ironie per le </a:t>
            </a:r>
            <a:r>
              <a:rPr lang="it-IT" u="sng" dirty="0" smtClean="0"/>
              <a:t>due statue</a:t>
            </a:r>
            <a:r>
              <a:rPr lang="it-IT" dirty="0" smtClean="0"/>
              <a:t> di Ernesto </a:t>
            </a:r>
            <a:r>
              <a:rPr lang="it-IT" dirty="0" err="1" smtClean="0"/>
              <a:t>Bazzaro</a:t>
            </a:r>
            <a:r>
              <a:rPr lang="it-IT" dirty="0" smtClean="0"/>
              <a:t>, </a:t>
            </a:r>
            <a:r>
              <a:rPr lang="it-IT" i="1" dirty="0" smtClean="0"/>
              <a:t>Industria</a:t>
            </a:r>
            <a:r>
              <a:rPr lang="it-IT" dirty="0" smtClean="0"/>
              <a:t> e </a:t>
            </a:r>
            <a:r>
              <a:rPr lang="it-IT" i="1" dirty="0" smtClean="0"/>
              <a:t>Pace</a:t>
            </a:r>
            <a:r>
              <a:rPr lang="it-IT" dirty="0" smtClean="0"/>
              <a:t> (vignette sul </a:t>
            </a:r>
            <a:r>
              <a:rPr lang="it-IT" i="1" dirty="0" err="1" smtClean="0"/>
              <a:t>Guerrin</a:t>
            </a:r>
            <a:r>
              <a:rPr lang="it-IT" i="1" dirty="0" smtClean="0"/>
              <a:t> Meschino</a:t>
            </a:r>
            <a:r>
              <a:rPr lang="it-IT" dirty="0" smtClean="0"/>
              <a:t>), che sono rimosse già a fine mese e conservate in magazzino dalla ditta costruttrice fino al 1914</a:t>
            </a:r>
          </a:p>
          <a:p>
            <a:endParaRPr lang="it-IT" dirty="0" smtClean="0"/>
          </a:p>
          <a:p>
            <a:endParaRPr lang="it-IT" dirty="0" smtClean="0"/>
          </a:p>
          <a:p>
            <a:pPr marL="0" indent="0">
              <a:buNone/>
            </a:pPr>
            <a:r>
              <a:rPr lang="it-IT" i="1" dirty="0" smtClean="0"/>
              <a:t>Giuseppe </a:t>
            </a:r>
            <a:r>
              <a:rPr lang="it-IT" i="1" dirty="0" err="1" smtClean="0"/>
              <a:t>Sommaruga</a:t>
            </a:r>
            <a:r>
              <a:rPr lang="it-IT" i="1" dirty="0" smtClean="0"/>
              <a:t/>
            </a:r>
            <a:br>
              <a:rPr lang="it-IT" i="1" dirty="0" smtClean="0"/>
            </a:br>
            <a:r>
              <a:rPr lang="it-IT" i="1" dirty="0" smtClean="0"/>
              <a:t>(Milano 1867-1917)</a:t>
            </a:r>
            <a:endParaRPr lang="it-IT" i="1" dirty="0"/>
          </a:p>
        </p:txBody>
      </p:sp>
      <p:pic>
        <p:nvPicPr>
          <p:cNvPr id="9" name="Immagine 8" descr="sommaruga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843808" y="4149080"/>
            <a:ext cx="1944216" cy="256914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Vignette Guerrin Meschino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51520" y="3501008"/>
            <a:ext cx="4536504" cy="3312368"/>
          </a:xfrm>
          <a:prstGeom prst="rect">
            <a:avLst/>
          </a:prstGeom>
        </p:spPr>
      </p:pic>
      <p:pic>
        <p:nvPicPr>
          <p:cNvPr id="4" name="Immagine 3" descr="Vignette Guerrin Meschino3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860032" y="764704"/>
            <a:ext cx="3895281" cy="5832648"/>
          </a:xfrm>
          <a:prstGeom prst="rect">
            <a:avLst/>
          </a:prstGeom>
        </p:spPr>
      </p:pic>
      <p:pic>
        <p:nvPicPr>
          <p:cNvPr id="5" name="Immagine 4" descr="Vignette Guerrin Meschino4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95536" y="188640"/>
            <a:ext cx="4320480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contenuto 4" descr="palazzo castiglioni dettaglio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899592" y="3501008"/>
            <a:ext cx="2664296" cy="3312368"/>
          </a:xfrm>
          <a:prstGeom prst="rect">
            <a:avLst/>
          </a:prstGeom>
        </p:spPr>
      </p:pic>
      <p:pic>
        <p:nvPicPr>
          <p:cNvPr id="4" name="Immagine 3" descr="palazzo castiglioni retro old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851920" y="3593196"/>
            <a:ext cx="4975094" cy="3076164"/>
          </a:xfrm>
          <a:prstGeom prst="rect">
            <a:avLst/>
          </a:prstGeom>
        </p:spPr>
      </p:pic>
      <p:pic>
        <p:nvPicPr>
          <p:cNvPr id="3" name="Segnaposto contenuto 4" descr="palazzo castiglioni dettaglio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355976" y="548680"/>
            <a:ext cx="4608512" cy="3110040"/>
          </a:xfrm>
          <a:prstGeom prst="rect">
            <a:avLst/>
          </a:prstGeom>
        </p:spPr>
      </p:pic>
      <p:pic>
        <p:nvPicPr>
          <p:cNvPr id="11268" name="Picture 4" descr="Risultati immagini per lampada delle libellule mazzucotelli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5536" y="45024"/>
            <a:ext cx="3832985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23528" y="5917378"/>
            <a:ext cx="5832648" cy="535958"/>
          </a:xfrm>
        </p:spPr>
        <p:txBody>
          <a:bodyPr/>
          <a:lstStyle/>
          <a:p>
            <a:r>
              <a:rPr lang="it-IT" dirty="0" smtClean="0"/>
              <a:t>Complesso Campo dei Fiori, Varese, 1908-12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88024" y="3645024"/>
            <a:ext cx="4041775" cy="457200"/>
          </a:xfrm>
        </p:spPr>
        <p:txBody>
          <a:bodyPr/>
          <a:lstStyle/>
          <a:p>
            <a:pPr algn="r"/>
            <a:r>
              <a:rPr lang="it-IT" dirty="0" smtClean="0"/>
              <a:t>Hotel Palace, Varese, 1912</a:t>
            </a:r>
            <a:endParaRPr lang="it-IT" dirty="0"/>
          </a:p>
        </p:txBody>
      </p:sp>
      <p:pic>
        <p:nvPicPr>
          <p:cNvPr id="7" name="Segnaposto contenuto 6" descr="campo dei fiori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75124" y="2599652"/>
            <a:ext cx="4640892" cy="3277620"/>
          </a:xfrm>
        </p:spPr>
      </p:pic>
      <p:pic>
        <p:nvPicPr>
          <p:cNvPr id="8" name="Segnaposto contenuto 7" descr="palace grand hotel varese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3491880" y="620688"/>
            <a:ext cx="5492704" cy="29523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3"/>
          <p:cNvSpPr txBox="1">
            <a:spLocks/>
          </p:cNvSpPr>
          <p:nvPr/>
        </p:nvSpPr>
        <p:spPr>
          <a:xfrm>
            <a:off x="5868144" y="2564904"/>
            <a:ext cx="3105671" cy="889248"/>
          </a:xfrm>
          <a:prstGeom prst="rect">
            <a:avLst/>
          </a:prstGeo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vert="horz" anchor="ctr">
            <a:noAutofit/>
          </a:bodyPr>
          <a:lstStyle/>
          <a:p>
            <a:pPr marL="45720" marR="0" lvl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it-IT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Villa Luigi </a:t>
            </a:r>
            <a:r>
              <a:rPr kumimoji="0" lang="it-IT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Faccanoni</a:t>
            </a:r>
            <a:r>
              <a:rPr kumimoji="0" lang="it-IT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it-IT" sz="19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Sarnico</a:t>
            </a:r>
            <a:r>
              <a:rPr kumimoji="0" lang="it-IT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1912</a:t>
            </a:r>
            <a:endParaRPr kumimoji="0" lang="it-IT" sz="19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Segnaposto contenuto 7" descr="palace grand hotel varese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339752" y="3501008"/>
            <a:ext cx="6560089" cy="3199961"/>
          </a:xfrm>
          <a:prstGeom prst="rect">
            <a:avLst/>
          </a:prstGeom>
        </p:spPr>
      </p:pic>
      <p:sp>
        <p:nvSpPr>
          <p:cNvPr id="4" name="Segnaposto testo 3"/>
          <p:cNvSpPr txBox="1">
            <a:spLocks/>
          </p:cNvSpPr>
          <p:nvPr/>
        </p:nvSpPr>
        <p:spPr>
          <a:xfrm>
            <a:off x="467544" y="548680"/>
            <a:ext cx="4931177" cy="601216"/>
          </a:xfrm>
          <a:prstGeom prst="rect">
            <a:avLst/>
          </a:prstGeo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vert="horz" anchor="ctr">
            <a:noAutofit/>
          </a:bodyPr>
          <a:lstStyle/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it-IT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Mausoleo </a:t>
            </a:r>
            <a:r>
              <a:rPr kumimoji="0" lang="it-IT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Faccanoni</a:t>
            </a:r>
            <a:r>
              <a:rPr kumimoji="0" lang="it-IT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it-IT" sz="19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Sarnico</a:t>
            </a:r>
            <a:r>
              <a:rPr kumimoji="0" lang="it-IT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1907-8</a:t>
            </a:r>
            <a:endParaRPr kumimoji="0" lang="it-IT" sz="19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Segnaposto contenuto 7" descr="palace grand hotel vares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03515" y="1124744"/>
            <a:ext cx="4680519" cy="280831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404664"/>
            <a:ext cx="8382000" cy="1069848"/>
          </a:xfrm>
        </p:spPr>
        <p:txBody>
          <a:bodyPr anchor="t"/>
          <a:lstStyle/>
          <a:p>
            <a:r>
              <a:rPr lang="it-IT" dirty="0" smtClean="0"/>
              <a:t>Liberty al Cimitero Monumentale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1340768"/>
            <a:ext cx="4464496" cy="457200"/>
          </a:xfrm>
        </p:spPr>
        <p:txBody>
          <a:bodyPr/>
          <a:lstStyle/>
          <a:p>
            <a:r>
              <a:rPr lang="it-IT" dirty="0" smtClean="0"/>
              <a:t>Enrico Butti, Isabella Casati, 1890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932040" y="1340768"/>
            <a:ext cx="4041775" cy="720080"/>
          </a:xfrm>
        </p:spPr>
        <p:txBody>
          <a:bodyPr/>
          <a:lstStyle/>
          <a:p>
            <a:r>
              <a:rPr lang="it-IT" dirty="0" smtClean="0"/>
              <a:t>Leonardo </a:t>
            </a:r>
            <a:r>
              <a:rPr lang="it-IT" dirty="0" err="1" smtClean="0"/>
              <a:t>Bistolfi</a:t>
            </a:r>
            <a:r>
              <a:rPr lang="it-IT" dirty="0" smtClean="0"/>
              <a:t>,</a:t>
            </a:r>
            <a:br>
              <a:rPr lang="it-IT" dirty="0" smtClean="0"/>
            </a:br>
            <a:r>
              <a:rPr lang="it-IT" dirty="0" smtClean="0"/>
              <a:t>Edicola Toscanini, 1909-11</a:t>
            </a:r>
            <a:endParaRPr lang="it-IT" dirty="0"/>
          </a:p>
        </p:txBody>
      </p:sp>
      <p:pic>
        <p:nvPicPr>
          <p:cNvPr id="7" name="Segnaposto contenuto 6" descr="butti isa casati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23849" y="1889161"/>
            <a:ext cx="4204135" cy="4204135"/>
          </a:xfrm>
        </p:spPr>
      </p:pic>
      <p:pic>
        <p:nvPicPr>
          <p:cNvPr id="8" name="Segnaposto contenuto 7" descr="edicola toscanini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644008" y="2174642"/>
            <a:ext cx="4248472" cy="3918654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404664"/>
            <a:ext cx="8382000" cy="1069848"/>
          </a:xfrm>
        </p:spPr>
        <p:txBody>
          <a:bodyPr anchor="t"/>
          <a:lstStyle/>
          <a:p>
            <a:r>
              <a:rPr lang="it-IT" dirty="0" smtClean="0"/>
              <a:t>Liberty al Cimitero Monumentale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1412776"/>
            <a:ext cx="4464496" cy="720080"/>
          </a:xfrm>
        </p:spPr>
        <p:txBody>
          <a:bodyPr/>
          <a:lstStyle/>
          <a:p>
            <a:r>
              <a:rPr lang="it-IT" dirty="0" smtClean="0"/>
              <a:t>Michele </a:t>
            </a:r>
            <a:r>
              <a:rPr lang="it-IT" dirty="0" err="1" smtClean="0"/>
              <a:t>Vedani</a:t>
            </a:r>
            <a:r>
              <a:rPr lang="it-IT" dirty="0" smtClean="0"/>
              <a:t>, L’ultimo bacio, Edicola </a:t>
            </a:r>
            <a:r>
              <a:rPr lang="it-IT" dirty="0" err="1" smtClean="0"/>
              <a:t>Riboni</a:t>
            </a:r>
            <a:r>
              <a:rPr lang="it-IT" dirty="0" smtClean="0"/>
              <a:t> </a:t>
            </a:r>
            <a:r>
              <a:rPr lang="it-IT" dirty="0" err="1" smtClean="0"/>
              <a:t>Bonelli</a:t>
            </a:r>
            <a:r>
              <a:rPr lang="it-IT" dirty="0" smtClean="0"/>
              <a:t>, 1907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932040" y="1340768"/>
            <a:ext cx="4041775" cy="720080"/>
          </a:xfrm>
        </p:spPr>
        <p:txBody>
          <a:bodyPr/>
          <a:lstStyle/>
          <a:p>
            <a:r>
              <a:rPr lang="it-IT" dirty="0" smtClean="0"/>
              <a:t>Ernesto </a:t>
            </a:r>
            <a:r>
              <a:rPr lang="it-IT" dirty="0" err="1" smtClean="0"/>
              <a:t>Bazzaro</a:t>
            </a:r>
            <a:r>
              <a:rPr lang="it-IT" dirty="0" smtClean="0"/>
              <a:t>,</a:t>
            </a:r>
            <a:br>
              <a:rPr lang="it-IT" dirty="0" smtClean="0"/>
            </a:br>
            <a:r>
              <a:rPr lang="it-IT" dirty="0" smtClean="0"/>
              <a:t>Edicola Crespi, 1909-12</a:t>
            </a:r>
            <a:endParaRPr lang="it-IT" dirty="0"/>
          </a:p>
        </p:txBody>
      </p:sp>
      <p:pic>
        <p:nvPicPr>
          <p:cNvPr id="7" name="Segnaposto contenuto 6" descr="butti isa casati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>
            <a:lum contrast="10000"/>
          </a:blip>
          <a:stretch>
            <a:fillRect/>
          </a:stretch>
        </p:blipFill>
        <p:spPr>
          <a:xfrm>
            <a:off x="223849" y="2319286"/>
            <a:ext cx="4654384" cy="3702001"/>
          </a:xfrm>
        </p:spPr>
      </p:pic>
      <p:pic>
        <p:nvPicPr>
          <p:cNvPr id="8" name="Segnaposto contenuto 7" descr="edicola toscanini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09247" y="2174642"/>
            <a:ext cx="2935161" cy="442271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8382000" cy="1069848"/>
          </a:xfrm>
        </p:spPr>
        <p:txBody>
          <a:bodyPr anchor="t">
            <a:normAutofit/>
          </a:bodyPr>
          <a:lstStyle/>
          <a:p>
            <a:pPr algn="ctr"/>
            <a:r>
              <a:rPr lang="it-IT" dirty="0" smtClean="0"/>
              <a:t>La situazione italiana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>
          <a:xfrm>
            <a:off x="381000" y="1531640"/>
            <a:ext cx="4041648" cy="457200"/>
          </a:xfrm>
        </p:spPr>
        <p:txBody>
          <a:bodyPr/>
          <a:lstStyle/>
          <a:p>
            <a:r>
              <a:rPr lang="it-IT" dirty="0" smtClean="0"/>
              <a:t>Stile floreale</a:t>
            </a:r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half" idx="3"/>
          </p:nvPr>
        </p:nvSpPr>
        <p:spPr>
          <a:xfrm>
            <a:off x="4721225" y="1531640"/>
            <a:ext cx="4041775" cy="457200"/>
          </a:xfrm>
        </p:spPr>
        <p:txBody>
          <a:bodyPr/>
          <a:lstStyle/>
          <a:p>
            <a:r>
              <a:rPr lang="it-IT" dirty="0" smtClean="0"/>
              <a:t>Modernismo</a:t>
            </a:r>
            <a:endParaRPr lang="it-IT" dirty="0"/>
          </a:p>
        </p:txBody>
      </p:sp>
      <p:pic>
        <p:nvPicPr>
          <p:cNvPr id="8" name="Segnaposto contenuto 7" descr="vetrata dei pavoni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195736" y="1268760"/>
            <a:ext cx="2222429" cy="5432604"/>
          </a:xfrm>
        </p:spPr>
      </p:pic>
      <p:pic>
        <p:nvPicPr>
          <p:cNvPr id="9" name="Segnaposto contenuto 8" descr="arte ita deco e industriale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6588224" y="1268760"/>
            <a:ext cx="2167957" cy="3237483"/>
          </a:xfrm>
        </p:spPr>
      </p:pic>
      <p:pic>
        <p:nvPicPr>
          <p:cNvPr id="10" name="Segnaposto contenuto 8" descr="arte ita deco e industriale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44008" y="3301492"/>
            <a:ext cx="2170318" cy="2647788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539552" y="2708920"/>
            <a:ext cx="16561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 smtClean="0"/>
              <a:t>Giovanni Beltrami &amp; C.</a:t>
            </a:r>
          </a:p>
          <a:p>
            <a:pPr algn="r"/>
            <a:endParaRPr lang="it-IT" sz="1600" i="1" dirty="0" smtClean="0"/>
          </a:p>
          <a:p>
            <a:pPr algn="r"/>
            <a:r>
              <a:rPr lang="it-IT" sz="1600" i="1" dirty="0" smtClean="0"/>
              <a:t>Vetrata dei pavoni</a:t>
            </a:r>
          </a:p>
          <a:p>
            <a:pPr algn="r"/>
            <a:endParaRPr lang="it-IT" sz="1600" dirty="0" smtClean="0"/>
          </a:p>
          <a:p>
            <a:pPr algn="r"/>
            <a:r>
              <a:rPr lang="it-IT" sz="1600" dirty="0" smtClean="0"/>
              <a:t>1902</a:t>
            </a:r>
          </a:p>
          <a:p>
            <a:pPr algn="r"/>
            <a:endParaRPr lang="it-IT" sz="1600" dirty="0" smtClean="0"/>
          </a:p>
          <a:p>
            <a:pPr algn="r"/>
            <a:r>
              <a:rPr lang="it-IT" sz="1600" dirty="0" smtClean="0"/>
              <a:t>Milano, Castello Sforzesco</a:t>
            </a:r>
            <a:br>
              <a:rPr lang="it-IT" sz="1600" dirty="0" smtClean="0"/>
            </a:br>
            <a:r>
              <a:rPr lang="it-IT" sz="1600" dirty="0" smtClean="0"/>
              <a:t>(già Somma Lombardo, Villa </a:t>
            </a:r>
            <a:r>
              <a:rPr lang="it-IT" sz="1600" dirty="0" err="1" smtClean="0"/>
              <a:t>Mosterts</a:t>
            </a:r>
            <a:r>
              <a:rPr lang="it-IT" sz="1600" dirty="0" smtClean="0"/>
              <a:t>,</a:t>
            </a:r>
            <a:br>
              <a:rPr lang="it-IT" sz="1600" dirty="0" smtClean="0"/>
            </a:br>
            <a:r>
              <a:rPr lang="it-IT" sz="1600" dirty="0" smtClean="0"/>
              <a:t>dono Vetreria Grassi, 2017)</a:t>
            </a:r>
            <a:endParaRPr lang="it-IT" sz="16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4932040" y="1991742"/>
            <a:ext cx="1656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i="1" dirty="0" smtClean="0"/>
              <a:t>Arte italiana decorativa e industriale </a:t>
            </a:r>
            <a:r>
              <a:rPr lang="it-IT" sz="1600" dirty="0" smtClean="0"/>
              <a:t>(Camillo Boito)</a:t>
            </a:r>
            <a:endParaRPr lang="it-IT" sz="16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6804248" y="4581128"/>
            <a:ext cx="20162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Arte decorativa moderna. Rivista d’architettura e decorazione della casa e della vita</a:t>
            </a:r>
          </a:p>
          <a:p>
            <a:r>
              <a:rPr lang="it-IT" sz="1600" dirty="0" smtClean="0"/>
              <a:t>(</a:t>
            </a:r>
            <a:r>
              <a:rPr lang="it-IT" sz="1600" dirty="0" err="1" smtClean="0"/>
              <a:t>Ceragioli</a:t>
            </a:r>
            <a:r>
              <a:rPr lang="it-IT" sz="1600" dirty="0" smtClean="0"/>
              <a:t>, </a:t>
            </a:r>
            <a:r>
              <a:rPr lang="it-IT" sz="1600" dirty="0" err="1" smtClean="0"/>
              <a:t>Thovez</a:t>
            </a:r>
            <a:r>
              <a:rPr lang="it-IT" sz="1600" dirty="0" smtClean="0"/>
              <a:t>, </a:t>
            </a:r>
            <a:r>
              <a:rPr lang="it-IT" sz="1600" dirty="0" err="1" smtClean="0"/>
              <a:t>Reycend</a:t>
            </a:r>
            <a:r>
              <a:rPr lang="it-IT" sz="1600" dirty="0" smtClean="0"/>
              <a:t>, Calandra, </a:t>
            </a:r>
            <a:r>
              <a:rPr lang="it-IT" sz="1600" dirty="0" err="1" smtClean="0"/>
              <a:t>Bistolfi</a:t>
            </a:r>
            <a:r>
              <a:rPr lang="it-IT" sz="1600" dirty="0" smtClean="0"/>
              <a:t>) dal 1902</a:t>
            </a:r>
            <a:endParaRPr lang="it-IT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 anchor="t"/>
          <a:lstStyle/>
          <a:p>
            <a:pPr algn="ctr"/>
            <a:r>
              <a:rPr lang="it-IT" b="1" dirty="0" smtClean="0"/>
              <a:t>Grazie</a:t>
            </a:r>
            <a:r>
              <a:rPr lang="it-IT" dirty="0" smtClean="0"/>
              <a:t> </a:t>
            </a:r>
            <a:r>
              <a:rPr lang="it-IT" b="1" dirty="0" smtClean="0"/>
              <a:t>dell’attenzione</a:t>
            </a:r>
            <a:endParaRPr lang="it-IT" b="1" dirty="0"/>
          </a:p>
        </p:txBody>
      </p:sp>
      <p:pic>
        <p:nvPicPr>
          <p:cNvPr id="4" name="Segnaposto contenuto 3" descr="palazzo castiglioni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03455" y="1628800"/>
            <a:ext cx="7537091" cy="504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435280" cy="1656184"/>
          </a:xfrm>
        </p:spPr>
        <p:txBody>
          <a:bodyPr anchor="t">
            <a:normAutofit/>
          </a:bodyPr>
          <a:lstStyle/>
          <a:p>
            <a:r>
              <a:rPr lang="it-IT" sz="3200" dirty="0" smtClean="0"/>
              <a:t>Torino 1902 – Prima Esposizione Internazionale d’Arte Decorativa Moderna</a:t>
            </a:r>
            <a:br>
              <a:rPr lang="it-IT" sz="3200" dirty="0" smtClean="0"/>
            </a:br>
            <a:r>
              <a:rPr lang="it-IT" sz="2800" dirty="0" smtClean="0"/>
              <a:t>(manifesto di Leonardo </a:t>
            </a:r>
            <a:r>
              <a:rPr lang="it-IT" sz="2800" dirty="0" err="1" smtClean="0"/>
              <a:t>Bistolfi</a:t>
            </a:r>
            <a:r>
              <a:rPr lang="it-IT" sz="2800" dirty="0" smtClean="0"/>
              <a:t>)</a:t>
            </a:r>
            <a:endParaRPr lang="it-IT" sz="3200" dirty="0"/>
          </a:p>
        </p:txBody>
      </p:sp>
      <p:pic>
        <p:nvPicPr>
          <p:cNvPr id="4" name="Segnaposto contenuto 3" descr="manif Torino 190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223628" y="2219770"/>
            <a:ext cx="6696744" cy="44495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3610744" cy="5544616"/>
          </a:xfrm>
        </p:spPr>
        <p:txBody>
          <a:bodyPr anchor="t">
            <a:normAutofit/>
          </a:bodyPr>
          <a:lstStyle/>
          <a:p>
            <a:pPr algn="r"/>
            <a:r>
              <a:rPr lang="it-IT" sz="3200" dirty="0" smtClean="0"/>
              <a:t>Milano 1906 Esposizione Internazionale</a:t>
            </a:r>
            <a:br>
              <a:rPr lang="it-IT" sz="3200" dirty="0" smtClean="0"/>
            </a:b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/>
              <a:t>Inaugurazione del traforo del Sempione</a:t>
            </a:r>
            <a:br>
              <a:rPr lang="it-IT" sz="3200" dirty="0" smtClean="0"/>
            </a:b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2800" dirty="0" smtClean="0"/>
              <a:t>(manifesto di Leopoldo </a:t>
            </a:r>
            <a:r>
              <a:rPr lang="it-IT" sz="2800" dirty="0" err="1" smtClean="0"/>
              <a:t>Metlicovitz</a:t>
            </a:r>
            <a:r>
              <a:rPr lang="it-IT" sz="2800" dirty="0" smtClean="0"/>
              <a:t>)</a:t>
            </a:r>
            <a:endParaRPr lang="it-IT" sz="3200" dirty="0"/>
          </a:p>
        </p:txBody>
      </p:sp>
      <p:pic>
        <p:nvPicPr>
          <p:cNvPr id="4" name="Segnaposto contenuto 3" descr="manif Torino 190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499992" y="476672"/>
            <a:ext cx="3033342" cy="61963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53496" y="980728"/>
            <a:ext cx="3466976" cy="1368152"/>
          </a:xfrm>
        </p:spPr>
        <p:txBody>
          <a:bodyPr anchor="ctr">
            <a:normAutofit/>
          </a:bodyPr>
          <a:lstStyle/>
          <a:p>
            <a:r>
              <a:rPr lang="it-IT" sz="2000" dirty="0" smtClean="0"/>
              <a:t>Ulisse </a:t>
            </a:r>
            <a:r>
              <a:rPr lang="it-IT" sz="2000" dirty="0" err="1" smtClean="0"/>
              <a:t>Stacchini</a:t>
            </a:r>
            <a:endParaRPr lang="it-IT" sz="20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364088" y="2420888"/>
            <a:ext cx="3383280" cy="2232248"/>
          </a:xfrm>
        </p:spPr>
        <p:txBody>
          <a:bodyPr>
            <a:normAutofit/>
          </a:bodyPr>
          <a:lstStyle/>
          <a:p>
            <a:r>
              <a:rPr lang="it-IT" sz="1800" dirty="0" smtClean="0"/>
              <a:t>Casa Donzelli</a:t>
            </a:r>
          </a:p>
          <a:p>
            <a:endParaRPr lang="it-IT" sz="1800" dirty="0" smtClean="0"/>
          </a:p>
          <a:p>
            <a:r>
              <a:rPr lang="it-IT" sz="1800" dirty="0" smtClean="0"/>
              <a:t>1903</a:t>
            </a:r>
          </a:p>
          <a:p>
            <a:endParaRPr lang="it-IT" sz="1800" dirty="0" smtClean="0"/>
          </a:p>
          <a:p>
            <a:r>
              <a:rPr lang="it-IT" sz="1800" dirty="0" smtClean="0"/>
              <a:t>Via </a:t>
            </a:r>
            <a:r>
              <a:rPr lang="it-IT" sz="1800" dirty="0" err="1" smtClean="0"/>
              <a:t>Gioberti</a:t>
            </a:r>
            <a:r>
              <a:rPr lang="it-IT" sz="1800" dirty="0" smtClean="0"/>
              <a:t> 1</a:t>
            </a:r>
          </a:p>
          <a:p>
            <a:r>
              <a:rPr lang="it-IT" sz="1800" dirty="0" smtClean="0"/>
              <a:t>Zona </a:t>
            </a:r>
            <a:r>
              <a:rPr lang="it-IT" sz="1800" dirty="0" err="1" smtClean="0"/>
              <a:t>Magenta-Sempione</a:t>
            </a:r>
            <a:endParaRPr lang="it-IT" sz="1800" dirty="0"/>
          </a:p>
        </p:txBody>
      </p:sp>
      <p:pic>
        <p:nvPicPr>
          <p:cNvPr id="5" name="Segnaposto contenuto 4" descr="stacchini casa donzelli via gioberti 1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89855" y="1135087"/>
            <a:ext cx="5102225" cy="5102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stacchini casa donzelli via gioberti 1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275856" y="1628800"/>
            <a:ext cx="5644447" cy="4536504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3466976" cy="1368152"/>
          </a:xfrm>
        </p:spPr>
        <p:txBody>
          <a:bodyPr anchor="ctr">
            <a:normAutofit/>
          </a:bodyPr>
          <a:lstStyle/>
          <a:p>
            <a:pPr algn="r"/>
            <a:r>
              <a:rPr lang="it-IT" sz="2000" dirty="0" smtClean="0"/>
              <a:t>Giulio Ulisse Arata</a:t>
            </a:r>
            <a:endParaRPr lang="it-IT" sz="20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40648" y="2420888"/>
            <a:ext cx="2735208" cy="2232248"/>
          </a:xfrm>
        </p:spPr>
        <p:txBody>
          <a:bodyPr>
            <a:normAutofit/>
          </a:bodyPr>
          <a:lstStyle/>
          <a:p>
            <a:pPr algn="r"/>
            <a:r>
              <a:rPr lang="it-IT" sz="1800" dirty="0" smtClean="0"/>
              <a:t>Casa </a:t>
            </a:r>
            <a:r>
              <a:rPr lang="it-IT" sz="1800" dirty="0" err="1" smtClean="0"/>
              <a:t>Berri</a:t>
            </a:r>
            <a:r>
              <a:rPr lang="it-IT" sz="1800" dirty="0" smtClean="0"/>
              <a:t> </a:t>
            </a:r>
            <a:r>
              <a:rPr lang="it-IT" sz="1800" dirty="0" err="1" smtClean="0"/>
              <a:t>Meregalli</a:t>
            </a:r>
            <a:endParaRPr lang="it-IT" sz="1800" dirty="0" smtClean="0"/>
          </a:p>
          <a:p>
            <a:pPr algn="r"/>
            <a:endParaRPr lang="it-IT" sz="1800" dirty="0" smtClean="0"/>
          </a:p>
          <a:p>
            <a:pPr algn="r"/>
            <a:r>
              <a:rPr lang="it-IT" sz="1800" dirty="0" smtClean="0"/>
              <a:t>1911-1914</a:t>
            </a:r>
          </a:p>
          <a:p>
            <a:pPr algn="r"/>
            <a:endParaRPr lang="it-IT" sz="1800" dirty="0" smtClean="0"/>
          </a:p>
          <a:p>
            <a:pPr algn="r"/>
            <a:r>
              <a:rPr lang="it-IT" sz="1800" dirty="0" smtClean="0"/>
              <a:t>Via Cappuccini 11</a:t>
            </a:r>
            <a:br>
              <a:rPr lang="it-IT" sz="1800" dirty="0" smtClean="0"/>
            </a:br>
            <a:r>
              <a:rPr lang="it-IT" sz="1800" dirty="0" smtClean="0"/>
              <a:t>angolo via Vivaio</a:t>
            </a:r>
          </a:p>
          <a:p>
            <a:pPr algn="r"/>
            <a:r>
              <a:rPr lang="it-IT" sz="1800" dirty="0" smtClean="0"/>
              <a:t>Zona Porta Venezia</a:t>
            </a:r>
            <a:endParaRPr lang="it-IT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92080" y="1412776"/>
            <a:ext cx="3466976" cy="1368152"/>
          </a:xfrm>
        </p:spPr>
        <p:txBody>
          <a:bodyPr anchor="ctr">
            <a:normAutofit/>
          </a:bodyPr>
          <a:lstStyle/>
          <a:p>
            <a:r>
              <a:rPr lang="it-IT" sz="2000" dirty="0" smtClean="0"/>
              <a:t>Giovanni Battista Bossi</a:t>
            </a:r>
            <a:endParaRPr lang="it-IT" sz="2000" dirty="0"/>
          </a:p>
        </p:txBody>
      </p:sp>
      <p:pic>
        <p:nvPicPr>
          <p:cNvPr id="5" name="Segnaposto contenuto 4" descr="stacchini casa donzelli via gioberti 1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07504" y="476672"/>
            <a:ext cx="5102225" cy="3826668"/>
          </a:xfrm>
        </p:spPr>
      </p:pic>
      <p:pic>
        <p:nvPicPr>
          <p:cNvPr id="6" name="Immagine 5" descr="bossi casa guazzoni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860032" y="3356992"/>
            <a:ext cx="4104456" cy="3384376"/>
          </a:xfrm>
          <a:prstGeom prst="rect">
            <a:avLst/>
          </a:prstGeom>
        </p:spPr>
      </p:pic>
      <p:sp>
        <p:nvSpPr>
          <p:cNvPr id="7" name="Segnaposto testo 2"/>
          <p:cNvSpPr txBox="1">
            <a:spLocks/>
          </p:cNvSpPr>
          <p:nvPr/>
        </p:nvSpPr>
        <p:spPr>
          <a:xfrm>
            <a:off x="1187624" y="4437112"/>
            <a:ext cx="3671312" cy="1944216"/>
          </a:xfrm>
          <a:prstGeom prst="rect">
            <a:avLst/>
          </a:prstGeom>
        </p:spPr>
        <p:txBody>
          <a:bodyPr vert="horz" anchor="b">
            <a:normAutofit fontScale="92500" lnSpcReduction="10000"/>
          </a:bodyPr>
          <a:lstStyle/>
          <a:p>
            <a:r>
              <a:rPr lang="it-IT" dirty="0" smtClean="0"/>
              <a:t>Casa </a:t>
            </a:r>
            <a:r>
              <a:rPr lang="it-IT" dirty="0" err="1" smtClean="0"/>
              <a:t>Galimberti</a:t>
            </a:r>
            <a:endParaRPr lang="it-IT" dirty="0" smtClean="0"/>
          </a:p>
          <a:p>
            <a:r>
              <a:rPr lang="it-IT" dirty="0" smtClean="0"/>
              <a:t>1902-1905</a:t>
            </a:r>
          </a:p>
          <a:p>
            <a:pPr marL="9144" marR="0" lvl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Casa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Guazzoni</a:t>
            </a: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" marR="0" lvl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1903-1906</a:t>
            </a:r>
          </a:p>
          <a:p>
            <a:pPr marL="9144" marR="0" lvl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" marR="0" lvl="0" indent="0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Entrambe in via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Malpighi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Zona Porta Venezia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stacchini casa donzelli via gioberti 1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2795802" y="1340768"/>
            <a:ext cx="6240694" cy="4680520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3466976" cy="1368152"/>
          </a:xfrm>
        </p:spPr>
        <p:txBody>
          <a:bodyPr anchor="ctr">
            <a:normAutofit/>
          </a:bodyPr>
          <a:lstStyle/>
          <a:p>
            <a:r>
              <a:rPr lang="it-IT" sz="2000" dirty="0" smtClean="0"/>
              <a:t>Antonio </a:t>
            </a:r>
            <a:r>
              <a:rPr lang="it-IT" sz="2000" dirty="0" err="1" smtClean="0"/>
              <a:t>Tagliaferri</a:t>
            </a:r>
            <a:endParaRPr lang="it-IT" sz="20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251520" y="2420888"/>
            <a:ext cx="2520280" cy="3384376"/>
          </a:xfrm>
        </p:spPr>
        <p:txBody>
          <a:bodyPr>
            <a:normAutofit/>
          </a:bodyPr>
          <a:lstStyle/>
          <a:p>
            <a:pPr algn="r"/>
            <a:r>
              <a:rPr lang="it-IT" sz="1800" dirty="0" smtClean="0"/>
              <a:t>Casa </a:t>
            </a:r>
            <a:r>
              <a:rPr lang="it-IT" sz="1800" dirty="0" err="1" smtClean="0"/>
              <a:t>Laugier</a:t>
            </a:r>
            <a:endParaRPr lang="it-IT" sz="1800" dirty="0" smtClean="0"/>
          </a:p>
          <a:p>
            <a:pPr algn="r"/>
            <a:endParaRPr lang="it-IT" sz="1800" dirty="0" smtClean="0"/>
          </a:p>
          <a:p>
            <a:pPr algn="r"/>
            <a:r>
              <a:rPr lang="it-IT" sz="1800" dirty="0" smtClean="0"/>
              <a:t>1905</a:t>
            </a:r>
          </a:p>
          <a:p>
            <a:pPr algn="r"/>
            <a:endParaRPr lang="it-IT" sz="1800" dirty="0" smtClean="0"/>
          </a:p>
          <a:p>
            <a:pPr algn="r"/>
            <a:r>
              <a:rPr lang="it-IT" sz="1800" dirty="0" smtClean="0"/>
              <a:t>Corso Magenta</a:t>
            </a:r>
            <a:br>
              <a:rPr lang="it-IT" sz="1800" dirty="0" smtClean="0"/>
            </a:br>
            <a:r>
              <a:rPr lang="it-IT" sz="1800" dirty="0" smtClean="0"/>
              <a:t>ang. piazzale Baracca</a:t>
            </a:r>
          </a:p>
          <a:p>
            <a:pPr algn="r"/>
            <a:endParaRPr lang="it-IT" sz="1800" dirty="0" smtClean="0"/>
          </a:p>
          <a:p>
            <a:pPr algn="r"/>
            <a:r>
              <a:rPr lang="it-IT" sz="1800" dirty="0" smtClean="0"/>
              <a:t>Piano terra d’angolo: Farmacia Santa Teresa con arredi d’epoca</a:t>
            </a:r>
            <a:endParaRPr lang="it-IT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monto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Tramont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amont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189</TotalTime>
  <Words>440</Words>
  <Application>Microsoft Office PowerPoint</Application>
  <PresentationFormat>Presentazione su schermo (4:3)</PresentationFormat>
  <Paragraphs>144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1" baseType="lpstr">
      <vt:lpstr>Tramonto</vt:lpstr>
      <vt:lpstr>Appunti di Liberty milanese Milano / Palazzo Castiglioni / 25 ottobre 2018</vt:lpstr>
      <vt:lpstr>Uno stile internazionale</vt:lpstr>
      <vt:lpstr>La situazione italiana</vt:lpstr>
      <vt:lpstr>Torino 1902 – Prima Esposizione Internazionale d’Arte Decorativa Moderna (manifesto di Leonardo Bistolfi)</vt:lpstr>
      <vt:lpstr>Milano 1906 Esposizione Internazionale  Inaugurazione del traforo del Sempione  (manifesto di Leopoldo Metlicovitz)</vt:lpstr>
      <vt:lpstr>Ulisse Stacchini</vt:lpstr>
      <vt:lpstr>Giulio Ulisse Arata</vt:lpstr>
      <vt:lpstr>Giovanni Battista Bossi</vt:lpstr>
      <vt:lpstr>Antonio Tagliaferri</vt:lpstr>
      <vt:lpstr>Alessandro Mazzucotelli</vt:lpstr>
      <vt:lpstr>Eugenio Quarti</vt:lpstr>
      <vt:lpstr>Dal Piano Beruto 1884 al Piano Pavia-Masera 1912</vt:lpstr>
      <vt:lpstr>Angelo Cattaneo Giacomo Santamaria</vt:lpstr>
      <vt:lpstr>Diapositiva 14</vt:lpstr>
      <vt:lpstr>Gaetano Moretti</vt:lpstr>
      <vt:lpstr>Gaetano Moretti: sull’Adda</vt:lpstr>
      <vt:lpstr>Alfredo Campanini</vt:lpstr>
      <vt:lpstr>Achille Manfredini</vt:lpstr>
      <vt:lpstr>Ferdinando Tettamanzi Giovanni Mainetti</vt:lpstr>
      <vt:lpstr>Giuseppe Sebastiano Locati con Orsino Bongi ceramiche Richard, Nettuno di Oreste Labò, rilievi ditta Chini</vt:lpstr>
      <vt:lpstr>Diapositiva 21</vt:lpstr>
      <vt:lpstr>Giuseppe Sommaruga, Villa Romeo Faccanoni, 1912-1914 via Buonarroti 48 (Clinica Columbus)</vt:lpstr>
      <vt:lpstr>Diapositiva 23</vt:lpstr>
      <vt:lpstr>Diapositiva 24</vt:lpstr>
      <vt:lpstr>Diapositiva 25</vt:lpstr>
      <vt:lpstr>Diapositiva 26</vt:lpstr>
      <vt:lpstr>Diapositiva 27</vt:lpstr>
      <vt:lpstr>Liberty al Cimitero Monumentale</vt:lpstr>
      <vt:lpstr>Liberty al Cimitero Monumentale</vt:lpstr>
      <vt:lpstr>Grazie dell’attenzione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Appunti di Liberty milanese Milano / Palazzo Castiglioni / 25 ottobre 2018</dc:title>
  <dc:creator>Cavenago</dc:creator>
  <cp:lastModifiedBy>Cavenago</cp:lastModifiedBy>
  <cp:revision>35</cp:revision>
  <dcterms:created xsi:type="dcterms:W3CDTF">2018-10-18T12:22:05Z</dcterms:created>
  <dcterms:modified xsi:type="dcterms:W3CDTF">2018-10-22T14:04:56Z</dcterms:modified>
</cp:coreProperties>
</file>