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5"/>
  </p:notesMasterIdLst>
  <p:sldIdLst>
    <p:sldId id="294" r:id="rId15"/>
    <p:sldId id="308" r:id="rId16"/>
    <p:sldId id="321" r:id="rId17"/>
    <p:sldId id="306" r:id="rId18"/>
    <p:sldId id="322" r:id="rId19"/>
    <p:sldId id="310" r:id="rId20"/>
    <p:sldId id="323" r:id="rId21"/>
    <p:sldId id="311" r:id="rId22"/>
    <p:sldId id="324" r:id="rId23"/>
    <p:sldId id="319" r:id="rId24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40B"/>
    <a:srgbClr val="64B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46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2B4068-ED02-49D5-8CFE-F6BE2AE973D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97D04-FA62-4FAE-BF0B-4355B8CC68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84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8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01900" y="9196788"/>
            <a:ext cx="79928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solidFill>
                  <a:srgbClr val="64BEE6"/>
                </a:solidFill>
                <a:uFill>
                  <a:solidFill>
                    <a:schemeClr val="bg1"/>
                  </a:solidFill>
                </a:uFill>
                <a:latin typeface="Helvetica Neue UltraLight" charset="0"/>
              </a:rPr>
              <a:t>Camera di </a:t>
            </a:r>
            <a:r>
              <a:rPr lang="en-US" sz="2000" dirty="0" err="1" smtClean="0">
                <a:solidFill>
                  <a:srgbClr val="64BEE6"/>
                </a:solidFill>
                <a:uFill>
                  <a:solidFill>
                    <a:schemeClr val="bg1"/>
                  </a:solidFill>
                </a:uFill>
                <a:latin typeface="Helvetica Neue UltraLight" charset="0"/>
              </a:rPr>
              <a:t>commercio</a:t>
            </a:r>
            <a:r>
              <a:rPr lang="en-US" sz="2000" dirty="0" smtClean="0">
                <a:solidFill>
                  <a:srgbClr val="64BEE6"/>
                </a:solidFill>
                <a:uFill>
                  <a:solidFill>
                    <a:schemeClr val="bg1"/>
                  </a:solidFill>
                </a:uFill>
                <a:latin typeface="Helvetica Neue UltraLight" charset="0"/>
              </a:rPr>
              <a:t> di Milano e www.voicesfromtheblogs.com</a:t>
            </a:r>
            <a:r>
              <a:rPr lang="en-US" sz="2000" dirty="0" smtClean="0">
                <a:solidFill>
                  <a:srgbClr val="64BEE6"/>
                </a:solidFill>
                <a:latin typeface="Helvetica Neue UltraLight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712" y="1924472"/>
            <a:ext cx="12407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8000" b="1" dirty="0" smtClean="0">
                <a:solidFill>
                  <a:srgbClr val="64BEE6"/>
                </a:solidFill>
                <a:latin typeface="Helvetica Neue Light" pitchFamily="-84" charset="0"/>
              </a:rPr>
              <a:t>Expo2015 vista </a:t>
            </a:r>
          </a:p>
          <a:p>
            <a:r>
              <a:rPr lang="it-IT" sz="8000" b="1" dirty="0" smtClean="0">
                <a:solidFill>
                  <a:srgbClr val="64BEE6"/>
                </a:solidFill>
                <a:latin typeface="Helvetica Neue Light" pitchFamily="-84" charset="0"/>
              </a:rPr>
              <a:t>da Milano e dall’estero</a:t>
            </a:r>
            <a:endParaRPr lang="it-IT" sz="8000" b="1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73808" y="7873841"/>
            <a:ext cx="12407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8000" dirty="0" smtClean="0">
                <a:solidFill>
                  <a:srgbClr val="64BEE6"/>
                </a:solidFill>
                <a:latin typeface="Helvetica Neue Light" pitchFamily="-84" charset="0"/>
              </a:rPr>
              <a:t>Uno sguardo dalla Rete</a:t>
            </a:r>
            <a:endParaRPr lang="it-IT" sz="8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63799" y="5020816"/>
            <a:ext cx="10786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64BEE6"/>
                </a:solidFill>
                <a:latin typeface="Helvetica Neue Light" pitchFamily="-84" charset="0"/>
              </a:rPr>
              <a:t>Analisi dei dati testuali scritti in italiano provenienti dalla Rete relativi a </a:t>
            </a:r>
            <a:r>
              <a:rPr lang="it-IT" sz="4800" dirty="0" smtClean="0">
                <a:solidFill>
                  <a:srgbClr val="64BEE6"/>
                </a:solidFill>
                <a:latin typeface="Helvetica Neue Light" pitchFamily="-84" charset="0"/>
              </a:rPr>
              <a:t>Expo2015: settembre e ottobre</a:t>
            </a:r>
            <a:endParaRPr lang="it-IT" sz="48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15" name="Immagine 14" descr="CDC_RGB_L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0" y="750054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uigi\Desktop\VOICES_new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20510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4"/>
          <p:cNvSpPr>
            <a:spLocks noChangeArrowheads="1"/>
          </p:cNvSpPr>
          <p:nvPr/>
        </p:nvSpPr>
        <p:spPr bwMode="auto">
          <a:xfrm>
            <a:off x="309712" y="52264"/>
            <a:ext cx="12190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I segnali di ottimismo: il </a:t>
            </a:r>
            <a:r>
              <a:rPr lang="it-IT" sz="7000" dirty="0" err="1" smtClean="0">
                <a:solidFill>
                  <a:srgbClr val="64BEE6"/>
                </a:solidFill>
                <a:latin typeface="Helvetica Neue Light" pitchFamily="-84" charset="0"/>
              </a:rPr>
              <a:t>brand</a:t>
            </a:r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 Milano nel mondo funziona</a:t>
            </a:r>
            <a:endParaRPr lang="it-IT" sz="7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06053" y="3995190"/>
            <a:ext cx="65024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dirty="0" smtClean="0">
                <a:solidFill>
                  <a:srgbClr val="64BEE6"/>
                </a:solidFill>
                <a:latin typeface="Helvetica Neue Light" pitchFamily="-84" charset="0"/>
              </a:rPr>
              <a:t>Voto 9 per l’estero, più alto del 7,5 degli italiani</a:t>
            </a:r>
            <a:endParaRPr lang="it-IT" sz="44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2572544"/>
            <a:ext cx="5040560" cy="576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712" y="2113201"/>
            <a:ext cx="12407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8000" dirty="0" smtClean="0">
                <a:solidFill>
                  <a:srgbClr val="64BEE6"/>
                </a:solidFill>
                <a:latin typeface="Helvetica Neue Light" pitchFamily="-84" charset="0"/>
              </a:rPr>
              <a:t>L’analisi</a:t>
            </a:r>
            <a:endParaRPr lang="it-IT" sz="8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88032" y="3417470"/>
            <a:ext cx="126230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itchFamily="-84" charset="0"/>
              </a:rPr>
              <a:t>Periodo</a:t>
            </a:r>
            <a:r>
              <a:rPr lang="it-IT" sz="4800" dirty="0" smtClean="0">
                <a:solidFill>
                  <a:srgbClr val="00B0F0"/>
                </a:solidFill>
                <a:latin typeface="Helvetica Neue Light" pitchFamily="-84" charset="0"/>
              </a:rPr>
              <a:t>: settembre e ottobre 2015</a:t>
            </a:r>
            <a:r>
              <a:rPr lang="it-IT" sz="4800" dirty="0" smtClean="0"/>
              <a:t> </a:t>
            </a:r>
            <a:endParaRPr lang="it-IT" sz="4800" dirty="0" smtClean="0">
              <a:solidFill>
                <a:srgbClr val="00B0F0"/>
              </a:solidFill>
              <a:latin typeface="Helvetica Neue Light" pitchFamily="-84" charset="0"/>
            </a:endParaRPr>
          </a:p>
          <a:p>
            <a:pPr algn="l"/>
            <a:r>
              <a:rPr lang="it-IT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itchFamily="-84" charset="0"/>
              </a:rPr>
              <a:t>Che cosa</a:t>
            </a:r>
            <a:r>
              <a:rPr lang="it-IT" sz="4800" dirty="0" smtClean="0">
                <a:solidFill>
                  <a:srgbClr val="00B0F0"/>
                </a:solidFill>
                <a:latin typeface="Helvetica Neue Light" pitchFamily="-84" charset="0"/>
              </a:rPr>
              <a:t>: le discussioni in rete su Expo2015 (News, blog, forum, </a:t>
            </a:r>
            <a:r>
              <a:rPr lang="it-IT" sz="4800" dirty="0" err="1">
                <a:solidFill>
                  <a:srgbClr val="00B0F0"/>
                </a:solidFill>
                <a:latin typeface="Helvetica Neue Light" pitchFamily="-84" charset="0"/>
              </a:rPr>
              <a:t>T</a:t>
            </a:r>
            <a:r>
              <a:rPr lang="it-IT" sz="4800" dirty="0" err="1" smtClean="0">
                <a:solidFill>
                  <a:srgbClr val="00B0F0"/>
                </a:solidFill>
                <a:latin typeface="Helvetica Neue Light" pitchFamily="-84" charset="0"/>
              </a:rPr>
              <a:t>witter</a:t>
            </a:r>
            <a:r>
              <a:rPr lang="it-IT" sz="4800" dirty="0" smtClean="0">
                <a:solidFill>
                  <a:srgbClr val="00B0F0"/>
                </a:solidFill>
                <a:latin typeface="Helvetica Neue Light" pitchFamily="-84" charset="0"/>
              </a:rPr>
              <a:t>, </a:t>
            </a:r>
            <a:r>
              <a:rPr lang="it-IT" sz="4800" dirty="0" err="1">
                <a:solidFill>
                  <a:srgbClr val="00B0F0"/>
                </a:solidFill>
                <a:latin typeface="Helvetica Neue Light" pitchFamily="-84" charset="0"/>
              </a:rPr>
              <a:t>F</a:t>
            </a:r>
            <a:r>
              <a:rPr lang="it-IT" sz="4800" dirty="0" err="1" smtClean="0">
                <a:solidFill>
                  <a:srgbClr val="00B0F0"/>
                </a:solidFill>
                <a:latin typeface="Helvetica Neue Light" pitchFamily="-84" charset="0"/>
              </a:rPr>
              <a:t>acebook</a:t>
            </a:r>
            <a:r>
              <a:rPr lang="it-IT" sz="4800" dirty="0" smtClean="0">
                <a:solidFill>
                  <a:srgbClr val="00B0F0"/>
                </a:solidFill>
                <a:latin typeface="Helvetica Neue Light" pitchFamily="-84" charset="0"/>
              </a:rPr>
              <a:t>, social)</a:t>
            </a:r>
            <a:endParaRPr lang="it-IT" sz="4800" dirty="0">
              <a:solidFill>
                <a:srgbClr val="00B0F0"/>
              </a:solidFill>
              <a:latin typeface="Helvetica Neue Light" pitchFamily="-84" charset="0"/>
            </a:endParaRPr>
          </a:p>
          <a:p>
            <a:pPr algn="l"/>
            <a:r>
              <a:rPr lang="it-IT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itchFamily="-84" charset="0"/>
              </a:rPr>
              <a:t>Dove</a:t>
            </a:r>
            <a:r>
              <a:rPr lang="it-IT" sz="4800" dirty="0" smtClean="0">
                <a:solidFill>
                  <a:srgbClr val="00B0F0"/>
                </a:solidFill>
                <a:latin typeface="Helvetica Neue Light" pitchFamily="-84" charset="0"/>
              </a:rPr>
              <a:t>: Italia</a:t>
            </a:r>
            <a:r>
              <a:rPr lang="it-IT" sz="4800" dirty="0">
                <a:solidFill>
                  <a:srgbClr val="00B0F0"/>
                </a:solidFill>
                <a:latin typeface="Helvetica Neue Light" pitchFamily="-84" charset="0"/>
              </a:rPr>
              <a:t> </a:t>
            </a:r>
            <a:r>
              <a:rPr lang="it-IT" sz="4800" dirty="0" smtClean="0">
                <a:solidFill>
                  <a:srgbClr val="00B0F0"/>
                </a:solidFill>
                <a:latin typeface="Helvetica Neue Light" pitchFamily="-84" charset="0"/>
              </a:rPr>
              <a:t>e mondo</a:t>
            </a:r>
          </a:p>
        </p:txBody>
      </p:sp>
      <p:pic>
        <p:nvPicPr>
          <p:cNvPr id="8" name="Immagine 7" descr="CDC_RGB_L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0" y="750054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uigi\Desktop\VOICES_new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20510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50328" y="1924472"/>
            <a:ext cx="140632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8000" dirty="0" smtClean="0">
                <a:solidFill>
                  <a:srgbClr val="64BEE6"/>
                </a:solidFill>
                <a:latin typeface="Helvetica Neue Light" pitchFamily="-84" charset="0"/>
              </a:rPr>
              <a:t>Parte 1: </a:t>
            </a:r>
          </a:p>
          <a:p>
            <a:r>
              <a:rPr lang="it-IT" sz="8000" dirty="0" smtClean="0">
                <a:solidFill>
                  <a:srgbClr val="64BEE6"/>
                </a:solidFill>
                <a:latin typeface="Helvetica Neue Light" pitchFamily="-84" charset="0"/>
              </a:rPr>
              <a:t>Commenti in italiano</a:t>
            </a:r>
            <a:endParaRPr lang="it-IT" sz="8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8" name="Immagine 7" descr="CDC_RGB_L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0" y="750054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uigi\Desktop\VOICES_new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20510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uigi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22" y="4732784"/>
            <a:ext cx="5827514" cy="38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4"/>
          <p:cNvSpPr>
            <a:spLocks noChangeArrowheads="1"/>
          </p:cNvSpPr>
          <p:nvPr/>
        </p:nvSpPr>
        <p:spPr bwMode="auto">
          <a:xfrm>
            <a:off x="4249092" y="124272"/>
            <a:ext cx="121904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Il volume</a:t>
            </a:r>
            <a:endParaRPr lang="it-IT" sz="7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402982" y="8333184"/>
            <a:ext cx="12436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900" dirty="0" smtClean="0">
                <a:solidFill>
                  <a:srgbClr val="64BEE6"/>
                </a:solidFill>
                <a:latin typeface="Helvetica Neue Light" pitchFamily="-84" charset="0"/>
              </a:rPr>
              <a:t>Circa 10 mila menzioni al giorno, </a:t>
            </a:r>
          </a:p>
          <a:p>
            <a:r>
              <a:rPr lang="it-IT" sz="3900" dirty="0" smtClean="0">
                <a:solidFill>
                  <a:srgbClr val="64BEE6"/>
                </a:solidFill>
                <a:latin typeface="Helvetica Neue Light" pitchFamily="-84" charset="0"/>
              </a:rPr>
              <a:t>A settembre le donne superano gli uomini</a:t>
            </a:r>
            <a:endParaRPr lang="it-IT" sz="39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16" name="Picture 2" descr="C:\Users\Luigi\Desktop\VOICES_new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52264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 descr="CDC_RGB_Lr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24" y="646216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75" y="1780456"/>
            <a:ext cx="6624736" cy="6175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4"/>
          <p:cNvSpPr>
            <a:spLocks noChangeArrowheads="1"/>
          </p:cNvSpPr>
          <p:nvPr/>
        </p:nvSpPr>
        <p:spPr bwMode="auto">
          <a:xfrm>
            <a:off x="453728" y="268288"/>
            <a:ext cx="12190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Si parla tanto…</a:t>
            </a:r>
          </a:p>
          <a:p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e sempre meglio</a:t>
            </a:r>
            <a:endParaRPr lang="it-IT" sz="7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208018" y="8405192"/>
            <a:ext cx="12436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900" dirty="0">
                <a:solidFill>
                  <a:srgbClr val="64BEE6"/>
                </a:solidFill>
                <a:latin typeface="Helvetica Neue Light" pitchFamily="-84" charset="0"/>
              </a:rPr>
              <a:t>Sentiment </a:t>
            </a:r>
            <a:r>
              <a:rPr lang="en-US" sz="3900" dirty="0" err="1">
                <a:solidFill>
                  <a:srgbClr val="64BEE6"/>
                </a:solidFill>
                <a:latin typeface="Helvetica Neue Light" pitchFamily="-84" charset="0"/>
              </a:rPr>
              <a:t>positivo</a:t>
            </a:r>
            <a:r>
              <a:rPr lang="en-US" sz="3900" dirty="0">
                <a:solidFill>
                  <a:srgbClr val="64BEE6"/>
                </a:solidFill>
                <a:latin typeface="Helvetica Neue Light" pitchFamily="-84" charset="0"/>
              </a:rPr>
              <a:t> per 3 </a:t>
            </a:r>
            <a:r>
              <a:rPr lang="en-US" sz="3900" dirty="0" err="1">
                <a:solidFill>
                  <a:srgbClr val="64BEE6"/>
                </a:solidFill>
                <a:latin typeface="Helvetica Neue Light" pitchFamily="-84" charset="0"/>
              </a:rPr>
              <a:t>su</a:t>
            </a:r>
            <a:r>
              <a:rPr lang="en-US" sz="3900" dirty="0">
                <a:solidFill>
                  <a:srgbClr val="64BEE6"/>
                </a:solidFill>
                <a:latin typeface="Helvetica Neue Light" pitchFamily="-84" charset="0"/>
              </a:rPr>
              <a:t> 4, 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era </a:t>
            </a:r>
            <a:r>
              <a:rPr lang="en-US" sz="3900" dirty="0" err="1" smtClean="0">
                <a:solidFill>
                  <a:srgbClr val="64BEE6"/>
                </a:solidFill>
                <a:latin typeface="Helvetica Neue Light" pitchFamily="-84" charset="0"/>
              </a:rPr>
              <a:t>il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 70</a:t>
            </a:r>
            <a:r>
              <a:rPr lang="en-US" sz="3900" dirty="0">
                <a:solidFill>
                  <a:srgbClr val="64BEE6"/>
                </a:solidFill>
                <a:latin typeface="Helvetica Neue Light" pitchFamily="-84" charset="0"/>
              </a:rPr>
              <a:t>% </a:t>
            </a:r>
            <a:r>
              <a:rPr lang="en-US" sz="3900" dirty="0" err="1">
                <a:solidFill>
                  <a:srgbClr val="64BEE6"/>
                </a:solidFill>
                <a:latin typeface="Helvetica Neue Light" pitchFamily="-84" charset="0"/>
              </a:rPr>
              <a:t>nel</a:t>
            </a:r>
            <a:r>
              <a:rPr lang="en-US" sz="3900" dirty="0">
                <a:solidFill>
                  <a:srgbClr val="64BEE6"/>
                </a:solidFill>
                <a:latin typeface="Helvetica Neue Light" pitchFamily="-84" charset="0"/>
              </a:rPr>
              <a:t> 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2014. Record in </a:t>
            </a:r>
            <a:r>
              <a:rPr lang="en-US" sz="3900" dirty="0" err="1" smtClean="0">
                <a:solidFill>
                  <a:srgbClr val="64BEE6"/>
                </a:solidFill>
                <a:latin typeface="Helvetica Neue Light" pitchFamily="-84" charset="0"/>
              </a:rPr>
              <a:t>agosto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 </a:t>
            </a:r>
            <a:r>
              <a:rPr lang="en-US" sz="3900" dirty="0" err="1" smtClean="0">
                <a:solidFill>
                  <a:srgbClr val="64BEE6"/>
                </a:solidFill>
                <a:latin typeface="Helvetica Neue Light" pitchFamily="-84" charset="0"/>
              </a:rPr>
              <a:t>dall’apertura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 di Expo, </a:t>
            </a:r>
            <a:r>
              <a:rPr lang="en-US" sz="3900" dirty="0" err="1" smtClean="0">
                <a:solidFill>
                  <a:srgbClr val="64BEE6"/>
                </a:solidFill>
                <a:latin typeface="Helvetica Neue Light" pitchFamily="-84" charset="0"/>
              </a:rPr>
              <a:t>si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 </a:t>
            </a:r>
            <a:r>
              <a:rPr lang="en-US" sz="3900" dirty="0" err="1" smtClean="0">
                <a:solidFill>
                  <a:srgbClr val="64BEE6"/>
                </a:solidFill>
                <a:latin typeface="Helvetica Neue Light" pitchFamily="-84" charset="0"/>
              </a:rPr>
              <a:t>mantiene</a:t>
            </a:r>
            <a:r>
              <a:rPr lang="en-US" sz="3900" dirty="0" smtClean="0">
                <a:solidFill>
                  <a:srgbClr val="64BEE6"/>
                </a:solidFill>
                <a:latin typeface="Helvetica Neue Light" pitchFamily="-84" charset="0"/>
              </a:rPr>
              <a:t> alto</a:t>
            </a:r>
            <a:endParaRPr lang="en-US" sz="39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16" name="Picture 2" descr="C:\Users\Luigi\Desktop\VOICES_new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52264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 descr="CDC_RGB_Lr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24" y="628328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16" y="2746228"/>
            <a:ext cx="3528392" cy="5380583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04" y="2746228"/>
            <a:ext cx="5328592" cy="50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4"/>
          <p:cNvSpPr>
            <a:spLocks noChangeArrowheads="1"/>
          </p:cNvSpPr>
          <p:nvPr/>
        </p:nvSpPr>
        <p:spPr bwMode="auto">
          <a:xfrm>
            <a:off x="3312988" y="-91752"/>
            <a:ext cx="12190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Di cosa si parla,</a:t>
            </a:r>
          </a:p>
          <a:p>
            <a:pPr algn="l"/>
            <a:r>
              <a:rPr lang="it-IT" sz="7000" dirty="0">
                <a:solidFill>
                  <a:srgbClr val="64BEE6"/>
                </a:solidFill>
                <a:latin typeface="Helvetica Neue Light" pitchFamily="-84" charset="0"/>
              </a:rPr>
              <a:t>e</a:t>
            </a:r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 perché piace</a:t>
            </a:r>
            <a:endParaRPr lang="it-IT" sz="7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669752" y="2068488"/>
            <a:ext cx="5062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Cibo, padiglioni, internazionalità. Piace per eventi, cibo, orgoglio</a:t>
            </a:r>
          </a:p>
        </p:txBody>
      </p:sp>
      <p:pic>
        <p:nvPicPr>
          <p:cNvPr id="10" name="Picture 2" descr="C:\Users\Luigi\Desktop\VOICES_new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6491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CDC_RGB_Lr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24" y="556320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2" y="2068488"/>
            <a:ext cx="5040559" cy="5400600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8" y="4228728"/>
            <a:ext cx="4388485" cy="5015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50328" y="1924472"/>
            <a:ext cx="140632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8000" dirty="0" smtClean="0">
                <a:solidFill>
                  <a:srgbClr val="64BEE6"/>
                </a:solidFill>
                <a:latin typeface="Helvetica Neue Light" pitchFamily="-84" charset="0"/>
              </a:rPr>
              <a:t>Parte 2: </a:t>
            </a:r>
          </a:p>
          <a:p>
            <a:r>
              <a:rPr lang="it-IT" sz="8000" dirty="0" smtClean="0">
                <a:solidFill>
                  <a:srgbClr val="64BEE6"/>
                </a:solidFill>
                <a:latin typeface="Helvetica Neue Light" pitchFamily="-84" charset="0"/>
              </a:rPr>
              <a:t>Commenti dal mondo</a:t>
            </a:r>
            <a:endParaRPr lang="it-IT" sz="8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8" name="Immagine 7" descr="CDC_RGB_L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0" y="750054"/>
            <a:ext cx="2385410" cy="7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uigi\Desktop\VOICES_new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20510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uigi\Desktop\l43-earth-hour-140328182205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40" y="4588768"/>
            <a:ext cx="7269510" cy="48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4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4"/>
          <p:cNvSpPr>
            <a:spLocks noChangeArrowheads="1"/>
          </p:cNvSpPr>
          <p:nvPr/>
        </p:nvSpPr>
        <p:spPr bwMode="auto">
          <a:xfrm>
            <a:off x="309712" y="52264"/>
            <a:ext cx="12190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I segnali di ottimismo: il </a:t>
            </a:r>
            <a:r>
              <a:rPr lang="it-IT" sz="7000" dirty="0" err="1" smtClean="0">
                <a:solidFill>
                  <a:srgbClr val="64BEE6"/>
                </a:solidFill>
                <a:latin typeface="Helvetica Neue Light" pitchFamily="-84" charset="0"/>
              </a:rPr>
              <a:t>brand</a:t>
            </a:r>
            <a:r>
              <a:rPr lang="it-IT" sz="7000" dirty="0" smtClean="0">
                <a:solidFill>
                  <a:srgbClr val="64BEE6"/>
                </a:solidFill>
                <a:latin typeface="Helvetica Neue Light" pitchFamily="-84" charset="0"/>
              </a:rPr>
              <a:t> Milano nel mondo funziona</a:t>
            </a:r>
            <a:endParaRPr lang="it-IT" sz="7000" baseline="300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10" name="Rettangolo 4"/>
          <p:cNvSpPr>
            <a:spLocks noChangeArrowheads="1"/>
          </p:cNvSpPr>
          <p:nvPr/>
        </p:nvSpPr>
        <p:spPr bwMode="auto">
          <a:xfrm>
            <a:off x="669752" y="7541096"/>
            <a:ext cx="107291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Soprattutto da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Stati Uniti (57,7%), 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poi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Giappone (5,6%), 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Russia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(5,1%), 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Cina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(3,8%), 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Regno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Unito (3,1%), 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Olanda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(2,9%) e 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Francia </a:t>
            </a:r>
            <a:r>
              <a:rPr lang="it-IT" sz="3200" dirty="0">
                <a:solidFill>
                  <a:srgbClr val="64BEE6"/>
                </a:solidFill>
                <a:latin typeface="Helvetica Neue Light" pitchFamily="-84" charset="0"/>
              </a:rPr>
              <a:t>(1,2</a:t>
            </a:r>
            <a:r>
              <a:rPr lang="it-IT" sz="3200" dirty="0" smtClean="0">
                <a:solidFill>
                  <a:srgbClr val="64BEE6"/>
                </a:solidFill>
                <a:latin typeface="Helvetica Neue Light" pitchFamily="-84" charset="0"/>
              </a:rPr>
              <a:t>%). Lingua inglese la più usata.</a:t>
            </a:r>
            <a:endParaRPr lang="it-IT" sz="32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5404" y="3588201"/>
            <a:ext cx="58791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64BEE6"/>
                </a:solidFill>
                <a:latin typeface="Helvetica Neue Light" pitchFamily="-84" charset="0"/>
              </a:rPr>
              <a:t>489 mila menzioni </a:t>
            </a:r>
            <a:r>
              <a:rPr lang="it-IT" sz="4400" smtClean="0">
                <a:solidFill>
                  <a:srgbClr val="64BEE6"/>
                </a:solidFill>
                <a:latin typeface="Helvetica Neue Light" pitchFamily="-84" charset="0"/>
              </a:rPr>
              <a:t>tra </a:t>
            </a:r>
            <a:r>
              <a:rPr lang="it-IT" sz="4400" smtClean="0">
                <a:solidFill>
                  <a:srgbClr val="64BEE6"/>
                </a:solidFill>
                <a:latin typeface="Helvetica Neue Light" pitchFamily="-84" charset="0"/>
              </a:rPr>
              <a:t>settembre-ottobre 2015</a:t>
            </a:r>
            <a:r>
              <a:rPr lang="it-IT" sz="4400" dirty="0" smtClean="0">
                <a:solidFill>
                  <a:srgbClr val="64BEE6"/>
                </a:solidFill>
                <a:latin typeface="Helvetica Neue Light" pitchFamily="-84" charset="0"/>
              </a:rPr>
              <a:t>, di cui quasi 57 mila pubblicate dall’Italia</a:t>
            </a:r>
            <a:endParaRPr lang="it-IT" sz="44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60" y="2068488"/>
            <a:ext cx="3998595" cy="5147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6352" y="2212504"/>
            <a:ext cx="11944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64BEE6"/>
                </a:solidFill>
                <a:latin typeface="Helvetica Neue Light" pitchFamily="-84" charset="0"/>
              </a:rPr>
              <a:t>I commenti su Expo non in italiano </a:t>
            </a:r>
            <a:r>
              <a:rPr lang="it-IT" sz="4400" b="1" u="sng" dirty="0" smtClean="0">
                <a:solidFill>
                  <a:srgbClr val="64BEE6"/>
                </a:solidFill>
                <a:latin typeface="Helvetica Neue Light" pitchFamily="-84" charset="0"/>
              </a:rPr>
              <a:t>raggiungono</a:t>
            </a:r>
            <a:r>
              <a:rPr lang="it-IT" sz="4400" dirty="0" smtClean="0">
                <a:solidFill>
                  <a:srgbClr val="64BEE6"/>
                </a:solidFill>
                <a:latin typeface="Helvetica Neue Light" pitchFamily="-84" charset="0"/>
              </a:rPr>
              <a:t> quelli in italiano</a:t>
            </a:r>
            <a:endParaRPr lang="it-IT" sz="4400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7" name="Picture 2" descr="C:\Users\Luigi\Desktop\l43-earth-hour-14032818220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6" y="4520589"/>
            <a:ext cx="5797022" cy="38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uigi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0" y="4916760"/>
            <a:ext cx="460851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070352" y="5619362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b="1" dirty="0" smtClean="0">
                <a:solidFill>
                  <a:srgbClr val="64BEE6"/>
                </a:solidFill>
                <a:latin typeface="Helvetica Neue Light" pitchFamily="-84" charset="0"/>
              </a:rPr>
              <a:t>=</a:t>
            </a:r>
            <a:endParaRPr lang="it-IT" sz="8000" b="1" dirty="0">
              <a:solidFill>
                <a:srgbClr val="64BEE6"/>
              </a:solidFill>
              <a:latin typeface="Helvetica Neue Light" pitchFamily="-84" charset="0"/>
            </a:endParaRPr>
          </a:p>
        </p:txBody>
      </p:sp>
      <p:pic>
        <p:nvPicPr>
          <p:cNvPr id="11" name="Picture 2" descr="C:\Users\Luigi\Desktop\VOICES_new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20510"/>
            <a:ext cx="1602945" cy="20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CDC_RGB_Lre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0" y="750054"/>
            <a:ext cx="2385410" cy="7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4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EE6"/>
      </a:hlink>
      <a:folHlink>
        <a:srgbClr val="64BEE6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Pages>0</Pages>
  <Words>247</Words>
  <Characters>0</Characters>
  <Application>Microsoft Office PowerPoint</Application>
  <PresentationFormat>Personalizzato</PresentationFormat>
  <Lines>0</Lines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Titoli diapositive</vt:lpstr>
      </vt:variant>
      <vt:variant>
        <vt:i4>10</vt:i4>
      </vt:variant>
    </vt:vector>
  </HeadingPairs>
  <TitlesOfParts>
    <vt:vector size="24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Irina-Iasi</dc:creator>
  <cp:lastModifiedBy>Valentina Murgia</cp:lastModifiedBy>
  <cp:revision>234</cp:revision>
  <cp:lastPrinted>2015-10-29T09:25:10Z</cp:lastPrinted>
  <dcterms:modified xsi:type="dcterms:W3CDTF">2015-10-29T09:32:13Z</dcterms:modified>
</cp:coreProperties>
</file>